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94"/>
    <p:restoredTop sz="94624"/>
  </p:normalViewPr>
  <p:slideViewPr>
    <p:cSldViewPr snapToGrid="0">
      <p:cViewPr varScale="1">
        <p:scale>
          <a:sx n="37" d="100"/>
          <a:sy n="37" d="100"/>
        </p:scale>
        <p:origin x="87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CC9FF-57D4-1445-A9D7-9C01A7EF32AC}" type="datetimeFigureOut">
              <a:rPr lang="en-AT" smtClean="0"/>
              <a:t>02/20/2024</a:t>
            </a:fld>
            <a:endParaRPr lang="en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21117-1E99-C44B-AEF6-75715B73855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163184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issioners.ec.europa.eu/index_en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T" dirty="0"/>
              <a:t>COM President: </a:t>
            </a:r>
            <a:r>
              <a:rPr lang="en-US" b="0" i="0" dirty="0">
                <a:solidFill>
                  <a:srgbClr val="515560"/>
                </a:solidFill>
                <a:effectLst/>
                <a:latin typeface="arial" panose="020B0604020202020204" pitchFamily="34" charset="0"/>
              </a:rPr>
              <a:t>The candidate is put forward by national leaders in the European Council, taking account of the results of the European Parliament elections. He or she needs the support of a majority of members of the European Parliament in order to be elected.</a:t>
            </a:r>
          </a:p>
          <a:p>
            <a:endParaRPr lang="en-US" b="0" i="0" dirty="0">
              <a:solidFill>
                <a:srgbClr val="51556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b="0" i="0" dirty="0">
                <a:solidFill>
                  <a:srgbClr val="515560"/>
                </a:solidFill>
                <a:effectLst/>
                <a:latin typeface="arial" panose="020B0604020202020204" pitchFamily="34" charset="0"/>
              </a:rPr>
              <a:t>COM Cabinet: </a:t>
            </a:r>
            <a:r>
              <a:rPr lang="en-US" dirty="0">
                <a:solidFill>
                  <a:srgbClr val="515560"/>
                </a:solidFill>
                <a:effectLst/>
              </a:rPr>
              <a:t>The Presidential candidate selects potential Vice-Presidents and Commissioners based on suggestions from the EU countries. The list of nominees has to be approved by national leaders in the European Council.</a:t>
            </a:r>
          </a:p>
          <a:p>
            <a:pPr algn="l"/>
            <a:r>
              <a:rPr lang="en-US" dirty="0">
                <a:solidFill>
                  <a:srgbClr val="515560"/>
                </a:solidFill>
                <a:effectLst/>
              </a:rPr>
              <a:t>Each nominee appears before the European Parliament to explain their vision and answer questions. Parliament then votes on whether to accept the nominees as a team. Finally, they are appointed by the European Council, by a qualified majority. The current Commission's term of office runs until 31 October 2024.</a:t>
            </a:r>
          </a:p>
          <a:p>
            <a:pPr algn="l"/>
            <a:endParaRPr lang="en-US" dirty="0">
              <a:solidFill>
                <a:srgbClr val="515560"/>
              </a:solidFill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515560"/>
                </a:solidFill>
                <a:effectLst/>
              </a:rPr>
              <a:t>EP: Electing the Commission President and approving the </a:t>
            </a:r>
            <a:r>
              <a:rPr lang="en-US" u="sng" dirty="0">
                <a:solidFill>
                  <a:srgbClr val="0E47CB"/>
                </a:solidFill>
                <a:effectLst/>
                <a:hlinkClick r:id="rId3"/>
              </a:rPr>
              <a:t>Commission as a body</a:t>
            </a:r>
            <a:r>
              <a:rPr lang="en-US" dirty="0">
                <a:solidFill>
                  <a:srgbClr val="515560"/>
                </a:solidFill>
                <a:effectLst/>
              </a:rPr>
              <a:t>. Possibility of voting a motion of censure, obliging the Commission to resign. Approving the MFF.</a:t>
            </a:r>
          </a:p>
          <a:p>
            <a:endParaRPr lang="en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21117-1E99-C44B-AEF6-75715B73855D}" type="slidenum">
              <a:rPr lang="en-AT" smtClean="0"/>
              <a:t>5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452982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T" dirty="0"/>
              <a:t>Scenarios: how to avoid scenario x? how to achieve scenario 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21117-1E99-C44B-AEF6-75715B73855D}" type="slidenum">
              <a:rPr lang="en-AT" smtClean="0"/>
              <a:t>6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76047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C5FBBC84-5295-8343-9584-B35DDA294A0A}" type="datetimeFigureOut">
              <a:rPr lang="en-AT" smtClean="0"/>
              <a:t>02/20/2024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D6B694-0045-184D-AA06-35FE20CDEEE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472880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BC84-5295-8343-9584-B35DDA294A0A}" type="datetimeFigureOut">
              <a:rPr lang="en-AT" smtClean="0"/>
              <a:t>02/20/2024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6B694-0045-184D-AA06-35FE20CDEEE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86815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5FBBC84-5295-8343-9584-B35DDA294A0A}" type="datetimeFigureOut">
              <a:rPr lang="en-AT" smtClean="0"/>
              <a:t>02/20/2024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D6B694-0045-184D-AA06-35FE20CDEEE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8771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BC84-5295-8343-9584-B35DDA294A0A}" type="datetimeFigureOut">
              <a:rPr lang="en-AT" smtClean="0"/>
              <a:t>02/20/2024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6B694-0045-184D-AA06-35FE20CDEEE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931614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5FBBC84-5295-8343-9584-B35DDA294A0A}" type="datetimeFigureOut">
              <a:rPr lang="en-AT" smtClean="0"/>
              <a:t>02/20/2024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D6B694-0045-184D-AA06-35FE20CDEEE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1626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5FBBC84-5295-8343-9584-B35DDA294A0A}" type="datetimeFigureOut">
              <a:rPr lang="en-AT" smtClean="0"/>
              <a:t>02/20/2024</a:t>
            </a:fld>
            <a:endParaRPr lang="en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D6B694-0045-184D-AA06-35FE20CDEEE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879247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5FBBC84-5295-8343-9584-B35DDA294A0A}" type="datetimeFigureOut">
              <a:rPr lang="en-AT" smtClean="0"/>
              <a:t>02/20/2024</a:t>
            </a:fld>
            <a:endParaRPr lang="en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D6B694-0045-184D-AA06-35FE20CDEEE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80380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BC84-5295-8343-9584-B35DDA294A0A}" type="datetimeFigureOut">
              <a:rPr lang="en-AT" smtClean="0"/>
              <a:t>02/20/2024</a:t>
            </a:fld>
            <a:endParaRPr lang="en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6B694-0045-184D-AA06-35FE20CDEEE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211327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5FBBC84-5295-8343-9584-B35DDA294A0A}" type="datetimeFigureOut">
              <a:rPr lang="en-AT" smtClean="0"/>
              <a:t>02/20/2024</a:t>
            </a:fld>
            <a:endParaRPr lang="en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D6B694-0045-184D-AA06-35FE20CDEEE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6931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BC84-5295-8343-9584-B35DDA294A0A}" type="datetimeFigureOut">
              <a:rPr lang="en-AT" smtClean="0"/>
              <a:t>02/20/2024</a:t>
            </a:fld>
            <a:endParaRPr lang="en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6B694-0045-184D-AA06-35FE20CDEEE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244349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5FBBC84-5295-8343-9584-B35DDA294A0A}" type="datetimeFigureOut">
              <a:rPr lang="en-AT" smtClean="0"/>
              <a:t>02/20/2024</a:t>
            </a:fld>
            <a:endParaRPr lang="en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3AD6B694-0045-184D-AA06-35FE20CDEEE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4590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BBC84-5295-8343-9584-B35DDA294A0A}" type="datetimeFigureOut">
              <a:rPr lang="en-AT" smtClean="0"/>
              <a:t>02/20/2024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6B694-0045-184D-AA06-35FE20CDEEE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0176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BA5E5-D9BF-FBD5-48C0-AD82777942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T" dirty="0"/>
              <a:t>What Next for EU Migration &amp; Asylum Policies after the EU Elections?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D7BA95-597E-3573-6129-A279B83A49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T" b="1" dirty="0">
                <a:latin typeface="+mj-lt"/>
              </a:rPr>
              <a:t>Presentation, CCME Advocacy Training</a:t>
            </a:r>
          </a:p>
          <a:p>
            <a:r>
              <a:rPr lang="en-AT" b="1" dirty="0">
                <a:latin typeface="+mj-lt"/>
              </a:rPr>
              <a:t>Athens, February 14, 2024</a:t>
            </a:r>
          </a:p>
        </p:txBody>
      </p:sp>
    </p:spTree>
    <p:extLst>
      <p:ext uri="{BB962C8B-B14F-4D97-AF65-F5344CB8AC3E}">
        <p14:creationId xmlns:p14="http://schemas.microsoft.com/office/powerpoint/2010/main" val="659682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9A88A9-DAED-66ED-A1B3-DC6B730EE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r>
              <a:rPr lang="en-AT" sz="3600" b="1" dirty="0">
                <a:solidFill>
                  <a:schemeClr val="accent1"/>
                </a:solidFill>
              </a:rPr>
              <a:t>Overview</a:t>
            </a: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C1512-F062-3D0B-C180-5E7467D96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2249046"/>
            <a:ext cx="6123783" cy="3802762"/>
          </a:xfrm>
        </p:spPr>
        <p:txBody>
          <a:bodyPr anchor="t">
            <a:normAutofit/>
          </a:bodyPr>
          <a:lstStyle/>
          <a:p>
            <a:r>
              <a:rPr lang="en-AT" b="1" dirty="0">
                <a:latin typeface="+mj-lt"/>
              </a:rPr>
              <a:t>Taking Stock of the Present Moment</a:t>
            </a:r>
          </a:p>
          <a:p>
            <a:r>
              <a:rPr lang="en-AT" b="1" dirty="0">
                <a:latin typeface="+mj-lt"/>
              </a:rPr>
              <a:t>Thinking Ahead: Legislative and Institutional Timelines</a:t>
            </a:r>
          </a:p>
          <a:p>
            <a:r>
              <a:rPr lang="en-AT" b="1" dirty="0">
                <a:latin typeface="+mj-lt"/>
              </a:rPr>
              <a:t>Opportunities for Impactful Intervention</a:t>
            </a:r>
          </a:p>
          <a:p>
            <a:endParaRPr lang="en-AT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77891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C54AB3-D24E-9D12-DFDB-DA1B18DF0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79492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AT" sz="3600" b="1" dirty="0">
                <a:solidFill>
                  <a:schemeClr val="accent1"/>
                </a:solidFill>
              </a:rPr>
              <a:t>Taking</a:t>
            </a:r>
            <a:r>
              <a:rPr lang="en-AT" sz="3600" dirty="0">
                <a:solidFill>
                  <a:schemeClr val="accent1"/>
                </a:solidFill>
              </a:rPr>
              <a:t> </a:t>
            </a:r>
            <a:r>
              <a:rPr lang="en-AT" sz="3600" b="1" dirty="0">
                <a:solidFill>
                  <a:schemeClr val="accent1"/>
                </a:solidFill>
              </a:rPr>
              <a:t>Stock of the Present Moment</a:t>
            </a: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555F9-EF42-57CE-C379-90358DD21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1925053"/>
            <a:ext cx="8154520" cy="4126755"/>
          </a:xfrm>
        </p:spPr>
        <p:txBody>
          <a:bodyPr anchor="t">
            <a:normAutofit/>
          </a:bodyPr>
          <a:lstStyle/>
          <a:p>
            <a:r>
              <a:rPr lang="en-AT" sz="1600" b="1" dirty="0">
                <a:latin typeface="+mj-lt"/>
              </a:rPr>
              <a:t>June 2023: JHA Council </a:t>
            </a:r>
            <a:r>
              <a:rPr lang="en-AT" sz="1600" dirty="0">
                <a:latin typeface="+mj-lt"/>
              </a:rPr>
              <a:t>resulting in agreement on Council negotiating mandate on the Asylum Procedure Regulation (APR) and the Asylum and Migration Management Regulation (AMMR)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A5300F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r>
              <a:rPr lang="en-AT" sz="1600" b="1" dirty="0">
                <a:solidFill>
                  <a:prstClr val="black"/>
                </a:solidFill>
                <a:latin typeface="Calibri Light" panose="020F0302020204030204"/>
              </a:rPr>
              <a:t>December</a:t>
            </a:r>
            <a:r>
              <a:rPr kumimoji="0" lang="en-AT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2023: Final trilogues resulting in political agreement </a:t>
            </a:r>
            <a:r>
              <a:rPr kumimoji="0" lang="en-A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between the Council and European Parliament on the five remaining New Pact reforms (AMMR, Screening, APR, Eurodac, and Crisis)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A5300F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AT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February 8, 2024: COREPER</a:t>
            </a:r>
            <a:r>
              <a:rPr kumimoji="0" lang="en-A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approval of the New Pact reforms + QD, Resettlement Framework, and RCD based on 2022 agreements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A5300F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r>
              <a:rPr lang="en-AT" sz="1600" b="1" dirty="0">
                <a:solidFill>
                  <a:prstClr val="black"/>
                </a:solidFill>
                <a:latin typeface="Calibri Light" panose="020F0302020204030204"/>
              </a:rPr>
              <a:t>February 14, 2024: vote in LIBE Committee (EP)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A5300F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r>
              <a:rPr lang="en-AT" sz="1600" b="1" dirty="0">
                <a:solidFill>
                  <a:prstClr val="black"/>
                </a:solidFill>
                <a:latin typeface="Calibri Light" panose="020F0302020204030204"/>
              </a:rPr>
              <a:t>Late February – March</a:t>
            </a:r>
            <a:r>
              <a:rPr lang="en-AT" sz="1600" dirty="0">
                <a:solidFill>
                  <a:prstClr val="black"/>
                </a:solidFill>
                <a:latin typeface="Calibri Light" panose="020F0302020204030204"/>
              </a:rPr>
              <a:t>: expected votes in JHA Council and EP plenary</a:t>
            </a:r>
            <a:endParaRPr kumimoji="0" lang="en-A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A5300F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endParaRPr lang="en-AT" sz="1400" dirty="0">
              <a:latin typeface="+mj-lt"/>
            </a:endParaRPr>
          </a:p>
          <a:p>
            <a:pPr lvl="1"/>
            <a:endParaRPr lang="en-AT" sz="1400" dirty="0">
              <a:latin typeface="+mj-lt"/>
            </a:endParaRPr>
          </a:p>
          <a:p>
            <a:pPr lvl="1"/>
            <a:endParaRPr lang="en-AT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5584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7F4B1-4804-0D40-74DC-B751055B95B6}"/>
              </a:ext>
            </a:extLst>
          </p:cNvPr>
          <p:cNvSpPr txBox="1">
            <a:spLocks/>
          </p:cNvSpPr>
          <p:nvPr/>
        </p:nvSpPr>
        <p:spPr>
          <a:xfrm>
            <a:off x="1111843" y="877470"/>
            <a:ext cx="7611052" cy="794920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T" sz="3600" b="1" dirty="0">
                <a:solidFill>
                  <a:schemeClr val="accent1"/>
                </a:solidFill>
              </a:rPr>
              <a:t>What Next for the New Pact Reforms?</a:t>
            </a:r>
          </a:p>
        </p:txBody>
      </p:sp>
      <p:sp>
        <p:nvSpPr>
          <p:cNvPr id="60" name="Arrow: Pentagon 5">
            <a:extLst>
              <a:ext uri="{FF2B5EF4-FFF2-40B4-BE49-F238E27FC236}">
                <a16:creationId xmlns:a16="http://schemas.microsoft.com/office/drawing/2014/main" id="{673AF1D0-D418-E573-AC86-830211360C39}"/>
              </a:ext>
            </a:extLst>
          </p:cNvPr>
          <p:cNvSpPr/>
          <p:nvPr/>
        </p:nvSpPr>
        <p:spPr>
          <a:xfrm>
            <a:off x="473109" y="3673476"/>
            <a:ext cx="10939605" cy="428624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  <a:tailEnd type="arrow" w="sm" len="sm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AT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443ADB3-87E4-4647-6443-B8E8C08DE1DB}"/>
              </a:ext>
            </a:extLst>
          </p:cNvPr>
          <p:cNvGrpSpPr/>
          <p:nvPr/>
        </p:nvGrpSpPr>
        <p:grpSpPr>
          <a:xfrm>
            <a:off x="1749643" y="1818811"/>
            <a:ext cx="2351955" cy="2119348"/>
            <a:chOff x="2126548" y="1818811"/>
            <a:chExt cx="2351955" cy="2119348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795D57B2-9212-FEE9-5D95-1EBAC700D17F}"/>
                </a:ext>
              </a:extLst>
            </p:cNvPr>
            <p:cNvGrpSpPr/>
            <p:nvPr/>
          </p:nvGrpSpPr>
          <p:grpSpPr>
            <a:xfrm>
              <a:off x="2126548" y="1818811"/>
              <a:ext cx="392341" cy="2119348"/>
              <a:chOff x="647984" y="1869611"/>
              <a:chExt cx="392341" cy="2119348"/>
            </a:xfrm>
          </p:grpSpPr>
          <p:sp>
            <p:nvSpPr>
              <p:cNvPr id="66" name="Straight Connector 65">
                <a:extLst>
                  <a:ext uri="{FF2B5EF4-FFF2-40B4-BE49-F238E27FC236}">
                    <a16:creationId xmlns:a16="http://schemas.microsoft.com/office/drawing/2014/main" id="{95A6ABF7-06CC-7B55-F3A8-E7B9D00ED8FF}"/>
                  </a:ext>
                </a:extLst>
              </p:cNvPr>
              <p:cNvSpPr/>
              <p:nvPr/>
            </p:nvSpPr>
            <p:spPr>
              <a:xfrm>
                <a:off x="844155" y="2345626"/>
                <a:ext cx="0" cy="1592961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p:spPr>
            <p:style>
              <a:lnRef idx="1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67" name="Teardrop 66">
                <a:extLst>
                  <a:ext uri="{FF2B5EF4-FFF2-40B4-BE49-F238E27FC236}">
                    <a16:creationId xmlns:a16="http://schemas.microsoft.com/office/drawing/2014/main" id="{EEA3CED6-32A3-973E-1A0D-882A593AE970}"/>
                  </a:ext>
                </a:extLst>
              </p:cNvPr>
              <p:cNvSpPr/>
              <p:nvPr/>
            </p:nvSpPr>
            <p:spPr>
              <a:xfrm rot="8100000">
                <a:off x="647984" y="1869611"/>
                <a:ext cx="392341" cy="392341"/>
              </a:xfrm>
              <a:prstGeom prst="teardrop">
                <a:avLst>
                  <a:gd name="adj" fmla="val 115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68" name="Circle: Hollow 7">
                <a:extLst>
                  <a:ext uri="{FF2B5EF4-FFF2-40B4-BE49-F238E27FC236}">
                    <a16:creationId xmlns:a16="http://schemas.microsoft.com/office/drawing/2014/main" id="{7B7C5803-BC29-7022-903B-81DAAE124811}"/>
                  </a:ext>
                </a:extLst>
              </p:cNvPr>
              <p:cNvSpPr/>
              <p:nvPr/>
            </p:nvSpPr>
            <p:spPr>
              <a:xfrm>
                <a:off x="691569" y="1913197"/>
                <a:ext cx="305170" cy="305170"/>
              </a:xfrm>
              <a:prstGeom prst="donu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CC81187C-A89F-7D63-DD9A-20B973F5193A}"/>
                  </a:ext>
                </a:extLst>
              </p:cNvPr>
              <p:cNvSpPr/>
              <p:nvPr/>
            </p:nvSpPr>
            <p:spPr>
              <a:xfrm>
                <a:off x="796635" y="3888215"/>
                <a:ext cx="99873" cy="100744"/>
              </a:xfrm>
              <a:prstGeom prst="ellipse">
                <a:avLst/>
              </a:prstGeom>
              <a:solidFill>
                <a:schemeClr val="accent2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T"/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E61BA66E-AE81-174D-7820-FF1B16439AB0}"/>
                </a:ext>
              </a:extLst>
            </p:cNvPr>
            <p:cNvGrpSpPr/>
            <p:nvPr/>
          </p:nvGrpSpPr>
          <p:grpSpPr>
            <a:xfrm>
              <a:off x="2443751" y="2260403"/>
              <a:ext cx="2034752" cy="899292"/>
              <a:chOff x="532767" y="3499022"/>
              <a:chExt cx="1263940" cy="899292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7589C625-945C-2B4C-1DC4-9E3CF3A59839}"/>
                  </a:ext>
                </a:extLst>
              </p:cNvPr>
              <p:cNvSpPr/>
              <p:nvPr/>
            </p:nvSpPr>
            <p:spPr>
              <a:xfrm>
                <a:off x="534488" y="3967427"/>
                <a:ext cx="1262219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Expected</a:t>
                </a:r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 vote in JHA Council</a:t>
                </a:r>
                <a:endPara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Cambria" panose="020405030504060302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D0CAC84F-E962-3DD1-FF4A-5C329D15C7DC}"/>
                  </a:ext>
                </a:extLst>
              </p:cNvPr>
              <p:cNvSpPr/>
              <p:nvPr/>
            </p:nvSpPr>
            <p:spPr>
              <a:xfrm>
                <a:off x="532767" y="3499022"/>
                <a:ext cx="1262219" cy="24622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600" b="1" dirty="0">
                    <a:solidFill>
                      <a:schemeClr val="accent2"/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4-5 March 2024</a:t>
                </a:r>
              </a:p>
            </p:txBody>
          </p:sp>
        </p:grp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07D2CE8-0DDB-28DD-09C2-38C1177A5233}"/>
              </a:ext>
            </a:extLst>
          </p:cNvPr>
          <p:cNvGrpSpPr/>
          <p:nvPr/>
        </p:nvGrpSpPr>
        <p:grpSpPr>
          <a:xfrm>
            <a:off x="4318799" y="1841664"/>
            <a:ext cx="2712971" cy="2119348"/>
            <a:chOff x="5746740" y="1818811"/>
            <a:chExt cx="2712971" cy="2119348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816818B0-DE82-EB68-E577-AABF043D3885}"/>
                </a:ext>
              </a:extLst>
            </p:cNvPr>
            <p:cNvGrpSpPr/>
            <p:nvPr/>
          </p:nvGrpSpPr>
          <p:grpSpPr>
            <a:xfrm>
              <a:off x="5746740" y="1818811"/>
              <a:ext cx="392341" cy="2119348"/>
              <a:chOff x="6882711" y="1869611"/>
              <a:chExt cx="392341" cy="2119348"/>
            </a:xfrm>
          </p:grpSpPr>
          <p:sp>
            <p:nvSpPr>
              <p:cNvPr id="75" name="Straight Connector 74">
                <a:extLst>
                  <a:ext uri="{FF2B5EF4-FFF2-40B4-BE49-F238E27FC236}">
                    <a16:creationId xmlns:a16="http://schemas.microsoft.com/office/drawing/2014/main" id="{AE88E076-CA9D-6EDC-8759-D5F29D0F6DF8}"/>
                  </a:ext>
                </a:extLst>
              </p:cNvPr>
              <p:cNvSpPr/>
              <p:nvPr/>
            </p:nvSpPr>
            <p:spPr>
              <a:xfrm>
                <a:off x="7078882" y="2345626"/>
                <a:ext cx="0" cy="1592961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p:spPr>
            <p:style>
              <a:lnRef idx="1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76" name="Teardrop 75">
                <a:extLst>
                  <a:ext uri="{FF2B5EF4-FFF2-40B4-BE49-F238E27FC236}">
                    <a16:creationId xmlns:a16="http://schemas.microsoft.com/office/drawing/2014/main" id="{24B4E6AA-5B3C-54B0-E037-F679D786F018}"/>
                  </a:ext>
                </a:extLst>
              </p:cNvPr>
              <p:cNvSpPr/>
              <p:nvPr/>
            </p:nvSpPr>
            <p:spPr>
              <a:xfrm rot="8100000">
                <a:off x="6882711" y="1869611"/>
                <a:ext cx="392341" cy="392341"/>
              </a:xfrm>
              <a:prstGeom prst="teardrop">
                <a:avLst>
                  <a:gd name="adj" fmla="val 115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77" name="Circle: Hollow 23">
                <a:extLst>
                  <a:ext uri="{FF2B5EF4-FFF2-40B4-BE49-F238E27FC236}">
                    <a16:creationId xmlns:a16="http://schemas.microsoft.com/office/drawing/2014/main" id="{E0345BAF-6BB9-20F4-3A50-80B34E23BE01}"/>
                  </a:ext>
                </a:extLst>
              </p:cNvPr>
              <p:cNvSpPr/>
              <p:nvPr/>
            </p:nvSpPr>
            <p:spPr>
              <a:xfrm>
                <a:off x="6926297" y="1913197"/>
                <a:ext cx="305170" cy="305170"/>
              </a:xfrm>
              <a:prstGeom prst="donut">
                <a:avLst/>
              </a:prstGeom>
              <a:solidFill>
                <a:schemeClr val="lt1">
                  <a:hueOff val="0"/>
                  <a:satOff val="0"/>
                  <a:lumOff val="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5917CAD7-80B0-B70A-34BB-A70A65A58E85}"/>
                  </a:ext>
                </a:extLst>
              </p:cNvPr>
              <p:cNvSpPr/>
              <p:nvPr/>
            </p:nvSpPr>
            <p:spPr>
              <a:xfrm>
                <a:off x="7031362" y="3888215"/>
                <a:ext cx="99873" cy="100744"/>
              </a:xfrm>
              <a:prstGeom prst="ellipse">
                <a:avLst/>
              </a:prstGeom>
              <a:solidFill>
                <a:schemeClr val="accent2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T"/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83C8D1B1-FF3A-BC79-56F8-14825CDE76AB}"/>
                </a:ext>
              </a:extLst>
            </p:cNvPr>
            <p:cNvGrpSpPr/>
            <p:nvPr/>
          </p:nvGrpSpPr>
          <p:grpSpPr>
            <a:xfrm>
              <a:off x="6074897" y="2272428"/>
              <a:ext cx="2384814" cy="1589256"/>
              <a:chOff x="529732" y="3511047"/>
              <a:chExt cx="1481390" cy="1589256"/>
            </a:xfrm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1E476BA1-72F2-7D42-C695-D082F56DF6A4}"/>
                  </a:ext>
                </a:extLst>
              </p:cNvPr>
              <p:cNvSpPr/>
              <p:nvPr/>
            </p:nvSpPr>
            <p:spPr>
              <a:xfrm>
                <a:off x="542528" y="3807641"/>
                <a:ext cx="1468594" cy="129266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Formal </a:t>
                </a:r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adoption</a:t>
                </a:r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 of New </a:t>
                </a:r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Pact</a:t>
                </a:r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reforms</a:t>
                </a:r>
                <a:endParaRPr lang="de-AT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Cambria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  <a:sym typeface="Wingdings" pitchFamily="2" charset="2"/>
                  </a:rPr>
                  <a:t> </a:t>
                </a:r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Regulations</a:t>
                </a:r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enter</a:t>
                </a:r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into</a:t>
                </a:r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force</a:t>
                </a:r>
                <a:endParaRPr lang="de-AT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Cambria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  <a:sym typeface="Wingdings" pitchFamily="2" charset="2"/>
                  </a:rPr>
                  <a:t> </a:t>
                </a:r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2-year </a:t>
                </a:r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transposition</a:t>
                </a:r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period</a:t>
                </a:r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begins</a:t>
                </a:r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* </a:t>
                </a:r>
              </a:p>
              <a:p>
                <a:endPara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Cambria" panose="020405030504060302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EC38FAE5-618E-51E4-B620-EFF48D916FC8}"/>
                  </a:ext>
                </a:extLst>
              </p:cNvPr>
              <p:cNvSpPr/>
              <p:nvPr/>
            </p:nvSpPr>
            <p:spPr>
              <a:xfrm>
                <a:off x="529732" y="3511047"/>
                <a:ext cx="1262219" cy="24622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600" b="1" dirty="0">
                    <a:solidFill>
                      <a:schemeClr val="accent2"/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March-April 2024</a:t>
                </a:r>
              </a:p>
            </p:txBody>
          </p:sp>
        </p:grp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057826E0-3272-45EB-A6B5-33464452F885}"/>
              </a:ext>
            </a:extLst>
          </p:cNvPr>
          <p:cNvGrpSpPr/>
          <p:nvPr/>
        </p:nvGrpSpPr>
        <p:grpSpPr>
          <a:xfrm>
            <a:off x="7685368" y="1811526"/>
            <a:ext cx="2551016" cy="2119348"/>
            <a:chOff x="9366934" y="1818811"/>
            <a:chExt cx="2551016" cy="2119348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81246CCB-236F-732E-A2B7-BEBAF6BAE9FA}"/>
                </a:ext>
              </a:extLst>
            </p:cNvPr>
            <p:cNvGrpSpPr/>
            <p:nvPr/>
          </p:nvGrpSpPr>
          <p:grpSpPr>
            <a:xfrm>
              <a:off x="9366934" y="1818811"/>
              <a:ext cx="392341" cy="2119348"/>
              <a:chOff x="6882711" y="1869611"/>
              <a:chExt cx="392341" cy="2119348"/>
            </a:xfrm>
          </p:grpSpPr>
          <p:sp>
            <p:nvSpPr>
              <p:cNvPr id="84" name="Straight Connector 83">
                <a:extLst>
                  <a:ext uri="{FF2B5EF4-FFF2-40B4-BE49-F238E27FC236}">
                    <a16:creationId xmlns:a16="http://schemas.microsoft.com/office/drawing/2014/main" id="{DDF81CDD-4B46-C8C5-16C7-9057222DE833}"/>
                  </a:ext>
                </a:extLst>
              </p:cNvPr>
              <p:cNvSpPr/>
              <p:nvPr/>
            </p:nvSpPr>
            <p:spPr>
              <a:xfrm>
                <a:off x="7078882" y="2345626"/>
                <a:ext cx="0" cy="1592961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p:spPr>
            <p:style>
              <a:lnRef idx="1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85" name="Teardrop 84">
                <a:extLst>
                  <a:ext uri="{FF2B5EF4-FFF2-40B4-BE49-F238E27FC236}">
                    <a16:creationId xmlns:a16="http://schemas.microsoft.com/office/drawing/2014/main" id="{7A131CE8-B4EC-845E-8B4D-7F921EAA6B53}"/>
                  </a:ext>
                </a:extLst>
              </p:cNvPr>
              <p:cNvSpPr/>
              <p:nvPr/>
            </p:nvSpPr>
            <p:spPr>
              <a:xfrm rot="8100000">
                <a:off x="6882711" y="1869611"/>
                <a:ext cx="392341" cy="392341"/>
              </a:xfrm>
              <a:prstGeom prst="teardrop">
                <a:avLst>
                  <a:gd name="adj" fmla="val 115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86" name="Circle: Hollow 41">
                <a:extLst>
                  <a:ext uri="{FF2B5EF4-FFF2-40B4-BE49-F238E27FC236}">
                    <a16:creationId xmlns:a16="http://schemas.microsoft.com/office/drawing/2014/main" id="{2327C04B-4C7F-1FFA-B299-6BA62A45A750}"/>
                  </a:ext>
                </a:extLst>
              </p:cNvPr>
              <p:cNvSpPr/>
              <p:nvPr/>
            </p:nvSpPr>
            <p:spPr>
              <a:xfrm>
                <a:off x="6926297" y="1913197"/>
                <a:ext cx="305170" cy="305170"/>
              </a:xfrm>
              <a:prstGeom prst="donut">
                <a:avLst/>
              </a:prstGeom>
              <a:solidFill>
                <a:schemeClr val="lt1">
                  <a:hueOff val="0"/>
                  <a:satOff val="0"/>
                  <a:lumOff val="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9FBAE56B-3210-A933-B44F-C6836705D4F3}"/>
                  </a:ext>
                </a:extLst>
              </p:cNvPr>
              <p:cNvSpPr/>
              <p:nvPr/>
            </p:nvSpPr>
            <p:spPr>
              <a:xfrm>
                <a:off x="7031362" y="3888215"/>
                <a:ext cx="99873" cy="100744"/>
              </a:xfrm>
              <a:prstGeom prst="ellipse">
                <a:avLst/>
              </a:prstGeom>
              <a:solidFill>
                <a:schemeClr val="accent2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T"/>
              </a:p>
            </p:txBody>
          </p:sp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BCEBC082-FDE7-3829-73F4-714259A5CE70}"/>
                </a:ext>
              </a:extLst>
            </p:cNvPr>
            <p:cNvGrpSpPr/>
            <p:nvPr/>
          </p:nvGrpSpPr>
          <p:grpSpPr>
            <a:xfrm>
              <a:off x="9695088" y="2301532"/>
              <a:ext cx="2222862" cy="1110412"/>
              <a:chOff x="534815" y="3540151"/>
              <a:chExt cx="1380789" cy="1110412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22EEEAFA-BB99-F964-10B7-7486672F9B72}"/>
                  </a:ext>
                </a:extLst>
              </p:cNvPr>
              <p:cNvSpPr/>
              <p:nvPr/>
            </p:nvSpPr>
            <p:spPr>
              <a:xfrm>
                <a:off x="534815" y="3788789"/>
                <a:ext cx="1380789" cy="86177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Member </a:t>
                </a:r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states</a:t>
                </a:r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to</a:t>
                </a:r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finalize</a:t>
                </a:r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their</a:t>
                </a:r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 own Implementation Plans </a:t>
                </a:r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based</a:t>
                </a:r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 on </a:t>
                </a:r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Commission</a:t>
                </a:r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guidance</a:t>
                </a:r>
                <a:endPara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Cambria" panose="020405030504060302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6349AC1A-AD84-6EFD-C8C8-6EB5424188E9}"/>
                  </a:ext>
                </a:extLst>
              </p:cNvPr>
              <p:cNvSpPr/>
              <p:nvPr/>
            </p:nvSpPr>
            <p:spPr>
              <a:xfrm>
                <a:off x="534816" y="3540151"/>
                <a:ext cx="1262219" cy="24622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600" b="1" dirty="0">
                    <a:solidFill>
                      <a:schemeClr val="accent2"/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October 2025</a:t>
                </a:r>
              </a:p>
            </p:txBody>
          </p:sp>
        </p:grp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D554EB59-FAC9-65AA-20C8-1B5FEA1353DB}"/>
              </a:ext>
            </a:extLst>
          </p:cNvPr>
          <p:cNvGrpSpPr/>
          <p:nvPr/>
        </p:nvGrpSpPr>
        <p:grpSpPr>
          <a:xfrm>
            <a:off x="3238759" y="3860268"/>
            <a:ext cx="2565558" cy="2177575"/>
            <a:chOff x="3936644" y="3837415"/>
            <a:chExt cx="2565558" cy="2177575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C84234E6-B565-385D-C4C7-DD51E4901183}"/>
                </a:ext>
              </a:extLst>
            </p:cNvPr>
            <p:cNvGrpSpPr/>
            <p:nvPr/>
          </p:nvGrpSpPr>
          <p:grpSpPr>
            <a:xfrm>
              <a:off x="3936644" y="3837415"/>
              <a:ext cx="392341" cy="2119349"/>
              <a:chOff x="2206666" y="3888215"/>
              <a:chExt cx="392341" cy="2119349"/>
            </a:xfrm>
          </p:grpSpPr>
          <p:sp>
            <p:nvSpPr>
              <p:cNvPr id="93" name="Straight Connector 92">
                <a:extLst>
                  <a:ext uri="{FF2B5EF4-FFF2-40B4-BE49-F238E27FC236}">
                    <a16:creationId xmlns:a16="http://schemas.microsoft.com/office/drawing/2014/main" id="{68C19513-B28D-F5F0-96E8-3444C3A3FD57}"/>
                  </a:ext>
                </a:extLst>
              </p:cNvPr>
              <p:cNvSpPr/>
              <p:nvPr/>
            </p:nvSpPr>
            <p:spPr>
              <a:xfrm>
                <a:off x="2402836" y="3938588"/>
                <a:ext cx="0" cy="1592961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style>
              <a:lnRef idx="1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94" name="Teardrop 93">
                <a:extLst>
                  <a:ext uri="{FF2B5EF4-FFF2-40B4-BE49-F238E27FC236}">
                    <a16:creationId xmlns:a16="http://schemas.microsoft.com/office/drawing/2014/main" id="{84D3E485-CBF4-107A-5308-2C44AACFA314}"/>
                  </a:ext>
                </a:extLst>
              </p:cNvPr>
              <p:cNvSpPr/>
              <p:nvPr/>
            </p:nvSpPr>
            <p:spPr>
              <a:xfrm rot="18900000">
                <a:off x="2206666" y="5615223"/>
                <a:ext cx="392341" cy="392341"/>
              </a:xfrm>
              <a:prstGeom prst="teardrop">
                <a:avLst>
                  <a:gd name="adj" fmla="val 115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95" name="Circle: Hollow 11">
                <a:extLst>
                  <a:ext uri="{FF2B5EF4-FFF2-40B4-BE49-F238E27FC236}">
                    <a16:creationId xmlns:a16="http://schemas.microsoft.com/office/drawing/2014/main" id="{EE381257-655D-F3DD-DFA0-5E66672407C0}"/>
                  </a:ext>
                </a:extLst>
              </p:cNvPr>
              <p:cNvSpPr/>
              <p:nvPr/>
            </p:nvSpPr>
            <p:spPr>
              <a:xfrm>
                <a:off x="2250251" y="5658808"/>
                <a:ext cx="305170" cy="305170"/>
              </a:xfrm>
              <a:prstGeom prst="donut">
                <a:avLst/>
              </a:prstGeom>
              <a:solidFill>
                <a:schemeClr val="lt1">
                  <a:hueOff val="0"/>
                  <a:satOff val="0"/>
                  <a:lumOff val="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FAD83390-E222-59E6-0FBB-B9FC420267FB}"/>
                  </a:ext>
                </a:extLst>
              </p:cNvPr>
              <p:cNvSpPr/>
              <p:nvPr/>
            </p:nvSpPr>
            <p:spPr>
              <a:xfrm>
                <a:off x="2355317" y="3888215"/>
                <a:ext cx="99873" cy="100744"/>
              </a:xfrm>
              <a:prstGeom prst="ellipse">
                <a:avLst/>
              </a:prstGeom>
              <a:solidFill>
                <a:schemeClr val="accent1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T" dirty="0"/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BB1E3486-F85B-71C0-DC90-B61CDF867AEF}"/>
                </a:ext>
              </a:extLst>
            </p:cNvPr>
            <p:cNvGrpSpPr/>
            <p:nvPr/>
          </p:nvGrpSpPr>
          <p:grpSpPr>
            <a:xfrm>
              <a:off x="4239154" y="4266041"/>
              <a:ext cx="2263048" cy="1748949"/>
              <a:chOff x="529733" y="3732973"/>
              <a:chExt cx="1405752" cy="1385020"/>
            </a:xfrm>
          </p:grpSpPr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51466BFD-B797-758E-CE49-28D6B9C45DC8}"/>
                  </a:ext>
                </a:extLst>
              </p:cNvPr>
              <p:cNvSpPr/>
              <p:nvPr/>
            </p:nvSpPr>
            <p:spPr>
              <a:xfrm>
                <a:off x="529734" y="4094314"/>
                <a:ext cx="1262219" cy="1023679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Vote in European Parliament plenary</a:t>
                </a:r>
              </a:p>
              <a:p>
                <a:endPara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Cambria" panose="02040503050406030204" pitchFamily="18" charset="0"/>
                  <a:cs typeface="Arial" panose="020B0604020202020204" pitchFamily="34" charset="0"/>
                </a:endParaRPr>
              </a:p>
              <a:p>
                <a:endPara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Cambria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	Or </a:t>
                </a:r>
                <a:r>
                  <a:rPr lang="en-US" sz="1400" b="1" dirty="0">
                    <a:solidFill>
                      <a:schemeClr val="accent1"/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April plenary</a:t>
                </a:r>
              </a:p>
              <a:p>
                <a:endPara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Cambria" panose="020405030504060302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C54C1F5F-9D7A-845D-C441-6D32339EBC52}"/>
                  </a:ext>
                </a:extLst>
              </p:cNvPr>
              <p:cNvSpPr/>
              <p:nvPr/>
            </p:nvSpPr>
            <p:spPr>
              <a:xfrm>
                <a:off x="529733" y="3732973"/>
                <a:ext cx="1405752" cy="194986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600" b="1" dirty="0">
                    <a:solidFill>
                      <a:schemeClr val="accent1"/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11-14 March 2024</a:t>
                </a:r>
              </a:p>
            </p:txBody>
          </p:sp>
        </p:grp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5218915C-3985-62AD-B7E6-6CFE7614BF3A}"/>
              </a:ext>
            </a:extLst>
          </p:cNvPr>
          <p:cNvGrpSpPr/>
          <p:nvPr/>
        </p:nvGrpSpPr>
        <p:grpSpPr>
          <a:xfrm>
            <a:off x="6409158" y="3816682"/>
            <a:ext cx="2698706" cy="2119349"/>
            <a:chOff x="7556836" y="3837415"/>
            <a:chExt cx="2698706" cy="2119349"/>
          </a:xfrm>
        </p:grpSpPr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DE3A7BC2-05C2-377F-260D-ADD731FB34B5}"/>
                </a:ext>
              </a:extLst>
            </p:cNvPr>
            <p:cNvGrpSpPr/>
            <p:nvPr/>
          </p:nvGrpSpPr>
          <p:grpSpPr>
            <a:xfrm>
              <a:off x="7556836" y="3837415"/>
              <a:ext cx="392341" cy="2119349"/>
              <a:chOff x="2206666" y="3888215"/>
              <a:chExt cx="392341" cy="2119349"/>
            </a:xfrm>
          </p:grpSpPr>
          <p:sp>
            <p:nvSpPr>
              <p:cNvPr id="102" name="Straight Connector 101">
                <a:extLst>
                  <a:ext uri="{FF2B5EF4-FFF2-40B4-BE49-F238E27FC236}">
                    <a16:creationId xmlns:a16="http://schemas.microsoft.com/office/drawing/2014/main" id="{0A384390-7C8B-E5F6-F41F-4CAD441531D9}"/>
                  </a:ext>
                </a:extLst>
              </p:cNvPr>
              <p:cNvSpPr/>
              <p:nvPr/>
            </p:nvSpPr>
            <p:spPr>
              <a:xfrm>
                <a:off x="2402836" y="3938588"/>
                <a:ext cx="0" cy="1592961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style>
              <a:lnRef idx="1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103" name="Teardrop 102">
                <a:extLst>
                  <a:ext uri="{FF2B5EF4-FFF2-40B4-BE49-F238E27FC236}">
                    <a16:creationId xmlns:a16="http://schemas.microsoft.com/office/drawing/2014/main" id="{22870E8C-69E3-FBFD-4B8A-CAD6905AB083}"/>
                  </a:ext>
                </a:extLst>
              </p:cNvPr>
              <p:cNvSpPr/>
              <p:nvPr/>
            </p:nvSpPr>
            <p:spPr>
              <a:xfrm rot="18900000">
                <a:off x="2206666" y="5615223"/>
                <a:ext cx="392341" cy="392341"/>
              </a:xfrm>
              <a:prstGeom prst="teardrop">
                <a:avLst>
                  <a:gd name="adj" fmla="val 115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104" name="Circle: Hollow 36">
                <a:extLst>
                  <a:ext uri="{FF2B5EF4-FFF2-40B4-BE49-F238E27FC236}">
                    <a16:creationId xmlns:a16="http://schemas.microsoft.com/office/drawing/2014/main" id="{D8436992-3751-2078-C25C-8C4C7B7B0F32}"/>
                  </a:ext>
                </a:extLst>
              </p:cNvPr>
              <p:cNvSpPr/>
              <p:nvPr/>
            </p:nvSpPr>
            <p:spPr>
              <a:xfrm>
                <a:off x="2250251" y="5658808"/>
                <a:ext cx="305170" cy="305170"/>
              </a:xfrm>
              <a:prstGeom prst="donut">
                <a:avLst/>
              </a:prstGeom>
              <a:solidFill>
                <a:schemeClr val="lt1">
                  <a:hueOff val="0"/>
                  <a:satOff val="0"/>
                  <a:lumOff val="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E7DF2E7E-1823-259E-75DC-E74EFB4C6F11}"/>
                  </a:ext>
                </a:extLst>
              </p:cNvPr>
              <p:cNvSpPr/>
              <p:nvPr/>
            </p:nvSpPr>
            <p:spPr>
              <a:xfrm>
                <a:off x="2355317" y="3888215"/>
                <a:ext cx="99873" cy="100744"/>
              </a:xfrm>
              <a:prstGeom prst="ellipse">
                <a:avLst/>
              </a:prstGeom>
              <a:solidFill>
                <a:schemeClr val="accent1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T"/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4A92C0A4-30E6-BB08-4095-69D7F2DE6783}"/>
                </a:ext>
              </a:extLst>
            </p:cNvPr>
            <p:cNvGrpSpPr/>
            <p:nvPr/>
          </p:nvGrpSpPr>
          <p:grpSpPr>
            <a:xfrm>
              <a:off x="7859348" y="4348313"/>
              <a:ext cx="2396194" cy="919844"/>
              <a:chOff x="529733" y="3798126"/>
              <a:chExt cx="1488459" cy="728439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AE50E3FB-ACD1-932D-7689-466EFDD3C808}"/>
                  </a:ext>
                </a:extLst>
              </p:cNvPr>
              <p:cNvSpPr/>
              <p:nvPr/>
            </p:nvSpPr>
            <p:spPr>
              <a:xfrm>
                <a:off x="529733" y="4014725"/>
                <a:ext cx="1488459" cy="511840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European Commission expected to present Common Implementation Plan/guidelines</a:t>
                </a:r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20764C52-665C-140B-CFA8-4AE54089C6AD}"/>
                  </a:ext>
                </a:extLst>
              </p:cNvPr>
              <p:cNvSpPr/>
              <p:nvPr/>
            </p:nvSpPr>
            <p:spPr>
              <a:xfrm>
                <a:off x="529734" y="3798126"/>
                <a:ext cx="1262219" cy="194986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600" b="1" dirty="0">
                    <a:solidFill>
                      <a:schemeClr val="accent1"/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July 2024</a:t>
                </a:r>
              </a:p>
            </p:txBody>
          </p:sp>
        </p:grp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CDD501C7-C4D8-C4B8-5865-D63E4C4CE77E}"/>
              </a:ext>
            </a:extLst>
          </p:cNvPr>
          <p:cNvGrpSpPr/>
          <p:nvPr/>
        </p:nvGrpSpPr>
        <p:grpSpPr>
          <a:xfrm>
            <a:off x="723843" y="3837415"/>
            <a:ext cx="2334495" cy="2119349"/>
            <a:chOff x="3936644" y="3837415"/>
            <a:chExt cx="2334495" cy="2119349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FD5EE831-D930-9E6C-9FCF-AF463B90EEFB}"/>
                </a:ext>
              </a:extLst>
            </p:cNvPr>
            <p:cNvGrpSpPr/>
            <p:nvPr/>
          </p:nvGrpSpPr>
          <p:grpSpPr>
            <a:xfrm>
              <a:off x="3936644" y="3837415"/>
              <a:ext cx="392341" cy="2119349"/>
              <a:chOff x="2206666" y="3888215"/>
              <a:chExt cx="392341" cy="2119349"/>
            </a:xfrm>
          </p:grpSpPr>
          <p:sp>
            <p:nvSpPr>
              <p:cNvPr id="113" name="Straight Connector 112">
                <a:extLst>
                  <a:ext uri="{FF2B5EF4-FFF2-40B4-BE49-F238E27FC236}">
                    <a16:creationId xmlns:a16="http://schemas.microsoft.com/office/drawing/2014/main" id="{B32F1ADB-6C68-657D-4C07-3B3F66FB847B}"/>
                  </a:ext>
                </a:extLst>
              </p:cNvPr>
              <p:cNvSpPr/>
              <p:nvPr/>
            </p:nvSpPr>
            <p:spPr>
              <a:xfrm>
                <a:off x="2402836" y="3938588"/>
                <a:ext cx="0" cy="1592961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style>
              <a:lnRef idx="1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AT" dirty="0"/>
              </a:p>
            </p:txBody>
          </p:sp>
          <p:sp>
            <p:nvSpPr>
              <p:cNvPr id="114" name="Teardrop 113">
                <a:extLst>
                  <a:ext uri="{FF2B5EF4-FFF2-40B4-BE49-F238E27FC236}">
                    <a16:creationId xmlns:a16="http://schemas.microsoft.com/office/drawing/2014/main" id="{49F224A4-DDA9-1765-562C-68F951910AB4}"/>
                  </a:ext>
                </a:extLst>
              </p:cNvPr>
              <p:cNvSpPr/>
              <p:nvPr/>
            </p:nvSpPr>
            <p:spPr>
              <a:xfrm rot="18900000">
                <a:off x="2206666" y="5615223"/>
                <a:ext cx="392341" cy="392341"/>
              </a:xfrm>
              <a:prstGeom prst="teardrop">
                <a:avLst>
                  <a:gd name="adj" fmla="val 115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T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5" name="Circle: Hollow 69">
                <a:extLst>
                  <a:ext uri="{FF2B5EF4-FFF2-40B4-BE49-F238E27FC236}">
                    <a16:creationId xmlns:a16="http://schemas.microsoft.com/office/drawing/2014/main" id="{2D7FCDE9-0C80-B039-CFD6-59EABEB43D76}"/>
                  </a:ext>
                </a:extLst>
              </p:cNvPr>
              <p:cNvSpPr/>
              <p:nvPr/>
            </p:nvSpPr>
            <p:spPr>
              <a:xfrm>
                <a:off x="2250251" y="5658808"/>
                <a:ext cx="305170" cy="305170"/>
              </a:xfrm>
              <a:prstGeom prst="donut">
                <a:avLst/>
              </a:prstGeom>
              <a:solidFill>
                <a:schemeClr val="lt1">
                  <a:hueOff val="0"/>
                  <a:satOff val="0"/>
                  <a:lumOff val="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0507A4B5-CD2E-B85E-30BE-D55FB877A6D1}"/>
                  </a:ext>
                </a:extLst>
              </p:cNvPr>
              <p:cNvSpPr/>
              <p:nvPr/>
            </p:nvSpPr>
            <p:spPr>
              <a:xfrm>
                <a:off x="2355317" y="3888215"/>
                <a:ext cx="99873" cy="100744"/>
              </a:xfrm>
              <a:prstGeom prst="ellipse">
                <a:avLst/>
              </a:prstGeom>
              <a:solidFill>
                <a:schemeClr val="accent1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T"/>
              </a:p>
            </p:txBody>
          </p: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21746559-752F-9755-92B4-9441803B14F6}"/>
                </a:ext>
              </a:extLst>
            </p:cNvPr>
            <p:cNvGrpSpPr/>
            <p:nvPr/>
          </p:nvGrpSpPr>
          <p:grpSpPr>
            <a:xfrm>
              <a:off x="4239155" y="4293496"/>
              <a:ext cx="2031984" cy="859719"/>
              <a:chOff x="529733" y="3754715"/>
              <a:chExt cx="1262220" cy="680825"/>
            </a:xfrm>
          </p:grpSpPr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86A5E75B-D07F-9B3B-E390-18B261E6EEF3}"/>
                  </a:ext>
                </a:extLst>
              </p:cNvPr>
              <p:cNvSpPr/>
              <p:nvPr/>
            </p:nvSpPr>
            <p:spPr>
              <a:xfrm>
                <a:off x="529734" y="4094314"/>
                <a:ext cx="1262219" cy="341226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Vote in LIBE Committee in </a:t>
                </a:r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the</a:t>
                </a:r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 European </a:t>
                </a:r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Parliament</a:t>
                </a:r>
                <a:endPara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Cambria" panose="020405030504060302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148D350B-3E2C-1CEC-1EBD-1C94E2DA1F17}"/>
                  </a:ext>
                </a:extLst>
              </p:cNvPr>
              <p:cNvSpPr/>
              <p:nvPr/>
            </p:nvSpPr>
            <p:spPr>
              <a:xfrm>
                <a:off x="529733" y="3754715"/>
                <a:ext cx="1262220" cy="194986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600" b="1" dirty="0">
                    <a:solidFill>
                      <a:schemeClr val="accent1"/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14 February 2024</a:t>
                </a:r>
              </a:p>
            </p:txBody>
          </p:sp>
        </p:grp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45C06ED7-17B9-8AA8-4890-1E362BF9DC84}"/>
              </a:ext>
            </a:extLst>
          </p:cNvPr>
          <p:cNvGrpSpPr/>
          <p:nvPr/>
        </p:nvGrpSpPr>
        <p:grpSpPr>
          <a:xfrm>
            <a:off x="9454809" y="3859585"/>
            <a:ext cx="2334496" cy="2119349"/>
            <a:chOff x="7556836" y="3837415"/>
            <a:chExt cx="2334496" cy="2119349"/>
          </a:xfrm>
        </p:grpSpPr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1E67324F-1A22-0BBE-D4F8-6DF289451594}"/>
                </a:ext>
              </a:extLst>
            </p:cNvPr>
            <p:cNvGrpSpPr/>
            <p:nvPr/>
          </p:nvGrpSpPr>
          <p:grpSpPr>
            <a:xfrm>
              <a:off x="7556836" y="3837415"/>
              <a:ext cx="392341" cy="2119349"/>
              <a:chOff x="2206666" y="3888215"/>
              <a:chExt cx="392341" cy="2119349"/>
            </a:xfrm>
          </p:grpSpPr>
          <p:sp>
            <p:nvSpPr>
              <p:cNvPr id="123" name="Straight Connector 122">
                <a:extLst>
                  <a:ext uri="{FF2B5EF4-FFF2-40B4-BE49-F238E27FC236}">
                    <a16:creationId xmlns:a16="http://schemas.microsoft.com/office/drawing/2014/main" id="{5B6282D4-E159-7628-C49F-CFFD6BBA6C19}"/>
                  </a:ext>
                </a:extLst>
              </p:cNvPr>
              <p:cNvSpPr/>
              <p:nvPr/>
            </p:nvSpPr>
            <p:spPr>
              <a:xfrm>
                <a:off x="2402836" y="3938588"/>
                <a:ext cx="0" cy="1592961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style>
              <a:lnRef idx="1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124" name="Teardrop 123">
                <a:extLst>
                  <a:ext uri="{FF2B5EF4-FFF2-40B4-BE49-F238E27FC236}">
                    <a16:creationId xmlns:a16="http://schemas.microsoft.com/office/drawing/2014/main" id="{FA2F6222-2CD0-EEA1-9CC9-916FCD1F8397}"/>
                  </a:ext>
                </a:extLst>
              </p:cNvPr>
              <p:cNvSpPr/>
              <p:nvPr/>
            </p:nvSpPr>
            <p:spPr>
              <a:xfrm rot="18900000">
                <a:off x="2206666" y="5615223"/>
                <a:ext cx="392341" cy="392341"/>
              </a:xfrm>
              <a:prstGeom prst="teardrop">
                <a:avLst>
                  <a:gd name="adj" fmla="val 115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125" name="Circle: Hollow 36">
                <a:extLst>
                  <a:ext uri="{FF2B5EF4-FFF2-40B4-BE49-F238E27FC236}">
                    <a16:creationId xmlns:a16="http://schemas.microsoft.com/office/drawing/2014/main" id="{F5B12473-0064-E9A7-8E30-0427EF0AF219}"/>
                  </a:ext>
                </a:extLst>
              </p:cNvPr>
              <p:cNvSpPr/>
              <p:nvPr/>
            </p:nvSpPr>
            <p:spPr>
              <a:xfrm>
                <a:off x="2250251" y="5658808"/>
                <a:ext cx="305170" cy="305170"/>
              </a:xfrm>
              <a:prstGeom prst="donut">
                <a:avLst/>
              </a:prstGeom>
              <a:solidFill>
                <a:schemeClr val="lt1">
                  <a:hueOff val="0"/>
                  <a:satOff val="0"/>
                  <a:lumOff val="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id="{4B57EBA7-DDD8-E63B-7189-842E0AA71A7F}"/>
                  </a:ext>
                </a:extLst>
              </p:cNvPr>
              <p:cNvSpPr/>
              <p:nvPr/>
            </p:nvSpPr>
            <p:spPr>
              <a:xfrm>
                <a:off x="2355317" y="3888215"/>
                <a:ext cx="99873" cy="100744"/>
              </a:xfrm>
              <a:prstGeom prst="ellipse">
                <a:avLst/>
              </a:prstGeom>
              <a:solidFill>
                <a:schemeClr val="accent1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T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DAA22A2C-445C-F414-5FB5-8D45D1FC319D}"/>
                </a:ext>
              </a:extLst>
            </p:cNvPr>
            <p:cNvGrpSpPr/>
            <p:nvPr/>
          </p:nvGrpSpPr>
          <p:grpSpPr>
            <a:xfrm>
              <a:off x="7859350" y="4348313"/>
              <a:ext cx="2031982" cy="589459"/>
              <a:chOff x="529734" y="3798126"/>
              <a:chExt cx="1262219" cy="466802"/>
            </a:xfrm>
          </p:grpSpPr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0B57AA35-D686-A3B9-A13D-7BF77CA381B5}"/>
                  </a:ext>
                </a:extLst>
              </p:cNvPr>
              <p:cNvSpPr/>
              <p:nvPr/>
            </p:nvSpPr>
            <p:spPr>
              <a:xfrm>
                <a:off x="529734" y="4094314"/>
                <a:ext cx="1262219" cy="17061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New legislation applies</a:t>
                </a: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27ED5C4A-FEC0-FCDB-4917-37B0497B5B15}"/>
                  </a:ext>
                </a:extLst>
              </p:cNvPr>
              <p:cNvSpPr/>
              <p:nvPr/>
            </p:nvSpPr>
            <p:spPr>
              <a:xfrm>
                <a:off x="529734" y="3798126"/>
                <a:ext cx="1262219" cy="194986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600" b="1" dirty="0">
                    <a:solidFill>
                      <a:schemeClr val="accent1"/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Spring 2026</a:t>
                </a:r>
              </a:p>
            </p:txBody>
          </p:sp>
        </p:grpSp>
      </p:grpSp>
      <p:sp>
        <p:nvSpPr>
          <p:cNvPr id="127" name="TextBox 126">
            <a:extLst>
              <a:ext uri="{FF2B5EF4-FFF2-40B4-BE49-F238E27FC236}">
                <a16:creationId xmlns:a16="http://schemas.microsoft.com/office/drawing/2014/main" id="{20172325-37DD-026A-34C0-CB6986769874}"/>
              </a:ext>
            </a:extLst>
          </p:cNvPr>
          <p:cNvSpPr txBox="1"/>
          <p:nvPr/>
        </p:nvSpPr>
        <p:spPr>
          <a:xfrm>
            <a:off x="642586" y="6367972"/>
            <a:ext cx="2178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T" sz="1200" dirty="0">
                <a:latin typeface="+mj-lt"/>
              </a:rPr>
              <a:t>*deadline specified in Directives</a:t>
            </a:r>
          </a:p>
        </p:txBody>
      </p:sp>
      <p:cxnSp>
        <p:nvCxnSpPr>
          <p:cNvPr id="134" name="Curved Connector 133">
            <a:extLst>
              <a:ext uri="{FF2B5EF4-FFF2-40B4-BE49-F238E27FC236}">
                <a16:creationId xmlns:a16="http://schemas.microsoft.com/office/drawing/2014/main" id="{7F1AEC7C-729E-BD84-400B-8809B3D8E4BA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958378" y="4664798"/>
            <a:ext cx="1015790" cy="66045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282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D915E-D3DA-C1CB-F2C1-8112DA239356}"/>
              </a:ext>
            </a:extLst>
          </p:cNvPr>
          <p:cNvSpPr txBox="1">
            <a:spLocks/>
          </p:cNvSpPr>
          <p:nvPr/>
        </p:nvSpPr>
        <p:spPr>
          <a:xfrm>
            <a:off x="1111843" y="877470"/>
            <a:ext cx="6230857" cy="794920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T" sz="3600" b="1" dirty="0">
                <a:solidFill>
                  <a:schemeClr val="accent1"/>
                </a:solidFill>
              </a:rPr>
              <a:t>Institutional</a:t>
            </a:r>
            <a:r>
              <a:rPr lang="en-AT" sz="3600" dirty="0">
                <a:solidFill>
                  <a:schemeClr val="accent1"/>
                </a:solidFill>
              </a:rPr>
              <a:t> </a:t>
            </a:r>
            <a:r>
              <a:rPr lang="en-AT" sz="3600" b="1" dirty="0">
                <a:solidFill>
                  <a:schemeClr val="accent1"/>
                </a:solidFill>
              </a:rPr>
              <a:t>Outlook</a:t>
            </a:r>
          </a:p>
        </p:txBody>
      </p:sp>
      <p:sp>
        <p:nvSpPr>
          <p:cNvPr id="70" name="Arrow: Pentagon 5">
            <a:extLst>
              <a:ext uri="{FF2B5EF4-FFF2-40B4-BE49-F238E27FC236}">
                <a16:creationId xmlns:a16="http://schemas.microsoft.com/office/drawing/2014/main" id="{0D2E45ED-46E3-A2C5-3E0A-369E7D235D35}"/>
              </a:ext>
            </a:extLst>
          </p:cNvPr>
          <p:cNvSpPr/>
          <p:nvPr/>
        </p:nvSpPr>
        <p:spPr>
          <a:xfrm>
            <a:off x="473109" y="3673476"/>
            <a:ext cx="10939605" cy="428624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  <a:tailEnd type="arrow" w="sm" len="sm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AT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F676DBCB-0BA3-B750-C2D4-E47D26820215}"/>
              </a:ext>
            </a:extLst>
          </p:cNvPr>
          <p:cNvGrpSpPr/>
          <p:nvPr/>
        </p:nvGrpSpPr>
        <p:grpSpPr>
          <a:xfrm>
            <a:off x="860875" y="1818811"/>
            <a:ext cx="2371450" cy="2119348"/>
            <a:chOff x="2126548" y="1818811"/>
            <a:chExt cx="2371450" cy="2119348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36FE86EE-B655-5F83-9E2D-AF156313006E}"/>
                </a:ext>
              </a:extLst>
            </p:cNvPr>
            <p:cNvGrpSpPr/>
            <p:nvPr/>
          </p:nvGrpSpPr>
          <p:grpSpPr>
            <a:xfrm>
              <a:off x="2126548" y="1818811"/>
              <a:ext cx="392341" cy="2119348"/>
              <a:chOff x="647984" y="1869611"/>
              <a:chExt cx="392341" cy="2119348"/>
            </a:xfrm>
          </p:grpSpPr>
          <p:sp>
            <p:nvSpPr>
              <p:cNvPr id="76" name="Straight Connector 75">
                <a:extLst>
                  <a:ext uri="{FF2B5EF4-FFF2-40B4-BE49-F238E27FC236}">
                    <a16:creationId xmlns:a16="http://schemas.microsoft.com/office/drawing/2014/main" id="{F9B9FDBD-DAED-3F1F-9A42-2506BFF84142}"/>
                  </a:ext>
                </a:extLst>
              </p:cNvPr>
              <p:cNvSpPr/>
              <p:nvPr/>
            </p:nvSpPr>
            <p:spPr>
              <a:xfrm>
                <a:off x="844155" y="2345626"/>
                <a:ext cx="0" cy="1592961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p:spPr>
            <p:style>
              <a:lnRef idx="1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77" name="Teardrop 76">
                <a:extLst>
                  <a:ext uri="{FF2B5EF4-FFF2-40B4-BE49-F238E27FC236}">
                    <a16:creationId xmlns:a16="http://schemas.microsoft.com/office/drawing/2014/main" id="{21388BEF-5CAF-D70E-E20D-81AEC0CECB17}"/>
                  </a:ext>
                </a:extLst>
              </p:cNvPr>
              <p:cNvSpPr/>
              <p:nvPr/>
            </p:nvSpPr>
            <p:spPr>
              <a:xfrm rot="8100000">
                <a:off x="647984" y="1869611"/>
                <a:ext cx="392341" cy="392341"/>
              </a:xfrm>
              <a:prstGeom prst="teardrop">
                <a:avLst>
                  <a:gd name="adj" fmla="val 115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78" name="Circle: Hollow 7">
                <a:extLst>
                  <a:ext uri="{FF2B5EF4-FFF2-40B4-BE49-F238E27FC236}">
                    <a16:creationId xmlns:a16="http://schemas.microsoft.com/office/drawing/2014/main" id="{B7B84518-A04C-D0DA-BC45-ED0D74F41687}"/>
                  </a:ext>
                </a:extLst>
              </p:cNvPr>
              <p:cNvSpPr/>
              <p:nvPr/>
            </p:nvSpPr>
            <p:spPr>
              <a:xfrm>
                <a:off x="691569" y="1913197"/>
                <a:ext cx="305170" cy="305170"/>
              </a:xfrm>
              <a:prstGeom prst="donu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BA2D492E-A669-9DF2-E1EF-2D5C8F54E5D4}"/>
                  </a:ext>
                </a:extLst>
              </p:cNvPr>
              <p:cNvSpPr/>
              <p:nvPr/>
            </p:nvSpPr>
            <p:spPr>
              <a:xfrm>
                <a:off x="796635" y="3888215"/>
                <a:ext cx="99873" cy="100744"/>
              </a:xfrm>
              <a:prstGeom prst="ellipse">
                <a:avLst/>
              </a:prstGeom>
              <a:solidFill>
                <a:schemeClr val="accent2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T"/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710735EC-3C03-B4F5-A83C-95D41F182C01}"/>
                </a:ext>
              </a:extLst>
            </p:cNvPr>
            <p:cNvGrpSpPr/>
            <p:nvPr/>
          </p:nvGrpSpPr>
          <p:grpSpPr>
            <a:xfrm>
              <a:off x="2443751" y="2260403"/>
              <a:ext cx="2054247" cy="784562"/>
              <a:chOff x="532767" y="3499022"/>
              <a:chExt cx="1276050" cy="784562"/>
            </a:xfrm>
          </p:grpSpPr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B38AA8ED-3DD5-CF56-AFF0-FE7DEE3D16F3}"/>
                  </a:ext>
                </a:extLst>
              </p:cNvPr>
              <p:cNvSpPr/>
              <p:nvPr/>
            </p:nvSpPr>
            <p:spPr>
              <a:xfrm>
                <a:off x="546598" y="3852697"/>
                <a:ext cx="1262219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First European Council after </a:t>
                </a:r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election</a:t>
                </a:r>
                <a:endPara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Cambria" panose="020405030504060302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1B39AA7F-F677-F99A-3832-0098838A8DF0}"/>
                  </a:ext>
                </a:extLst>
              </p:cNvPr>
              <p:cNvSpPr/>
              <p:nvPr/>
            </p:nvSpPr>
            <p:spPr>
              <a:xfrm>
                <a:off x="532767" y="3499022"/>
                <a:ext cx="1262219" cy="24622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600" b="1" dirty="0">
                    <a:solidFill>
                      <a:schemeClr val="accent2"/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27-28 June 2024</a:t>
                </a:r>
              </a:p>
            </p:txBody>
          </p:sp>
        </p:grp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6C80D87-C026-E6DB-41E5-29BA8B8ECB80}"/>
              </a:ext>
            </a:extLst>
          </p:cNvPr>
          <p:cNvGrpSpPr/>
          <p:nvPr/>
        </p:nvGrpSpPr>
        <p:grpSpPr>
          <a:xfrm>
            <a:off x="5220921" y="1769913"/>
            <a:ext cx="2703684" cy="2119348"/>
            <a:chOff x="5746740" y="1818811"/>
            <a:chExt cx="2703684" cy="2119348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A9E8C192-A6B8-B4F0-9776-E1C660DB841F}"/>
                </a:ext>
              </a:extLst>
            </p:cNvPr>
            <p:cNvGrpSpPr/>
            <p:nvPr/>
          </p:nvGrpSpPr>
          <p:grpSpPr>
            <a:xfrm>
              <a:off x="5746740" y="1818811"/>
              <a:ext cx="392341" cy="2119348"/>
              <a:chOff x="6882711" y="1869611"/>
              <a:chExt cx="392341" cy="2119348"/>
            </a:xfrm>
          </p:grpSpPr>
          <p:sp>
            <p:nvSpPr>
              <p:cNvPr id="85" name="Straight Connector 84">
                <a:extLst>
                  <a:ext uri="{FF2B5EF4-FFF2-40B4-BE49-F238E27FC236}">
                    <a16:creationId xmlns:a16="http://schemas.microsoft.com/office/drawing/2014/main" id="{BB84BF44-0F7E-D203-91D6-A84C42624936}"/>
                  </a:ext>
                </a:extLst>
              </p:cNvPr>
              <p:cNvSpPr/>
              <p:nvPr/>
            </p:nvSpPr>
            <p:spPr>
              <a:xfrm>
                <a:off x="7078882" y="2345626"/>
                <a:ext cx="0" cy="1592961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p:spPr>
            <p:style>
              <a:lnRef idx="1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86" name="Teardrop 85">
                <a:extLst>
                  <a:ext uri="{FF2B5EF4-FFF2-40B4-BE49-F238E27FC236}">
                    <a16:creationId xmlns:a16="http://schemas.microsoft.com/office/drawing/2014/main" id="{4CDC7A06-B080-0EBE-EEC9-996AB9EDABBC}"/>
                  </a:ext>
                </a:extLst>
              </p:cNvPr>
              <p:cNvSpPr/>
              <p:nvPr/>
            </p:nvSpPr>
            <p:spPr>
              <a:xfrm rot="8100000">
                <a:off x="6882711" y="1869611"/>
                <a:ext cx="392341" cy="392341"/>
              </a:xfrm>
              <a:prstGeom prst="teardrop">
                <a:avLst>
                  <a:gd name="adj" fmla="val 115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87" name="Circle: Hollow 23">
                <a:extLst>
                  <a:ext uri="{FF2B5EF4-FFF2-40B4-BE49-F238E27FC236}">
                    <a16:creationId xmlns:a16="http://schemas.microsoft.com/office/drawing/2014/main" id="{37394489-682E-672B-4B22-A3EFCDE2FA80}"/>
                  </a:ext>
                </a:extLst>
              </p:cNvPr>
              <p:cNvSpPr/>
              <p:nvPr/>
            </p:nvSpPr>
            <p:spPr>
              <a:xfrm>
                <a:off x="6926297" y="1913197"/>
                <a:ext cx="305170" cy="305170"/>
              </a:xfrm>
              <a:prstGeom prst="donut">
                <a:avLst/>
              </a:prstGeom>
              <a:solidFill>
                <a:schemeClr val="lt1">
                  <a:hueOff val="0"/>
                  <a:satOff val="0"/>
                  <a:lumOff val="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54F87810-84DD-C6EF-BFF7-CD6938401CB1}"/>
                  </a:ext>
                </a:extLst>
              </p:cNvPr>
              <p:cNvSpPr/>
              <p:nvPr/>
            </p:nvSpPr>
            <p:spPr>
              <a:xfrm>
                <a:off x="7031362" y="3888215"/>
                <a:ext cx="99873" cy="100744"/>
              </a:xfrm>
              <a:prstGeom prst="ellipse">
                <a:avLst/>
              </a:prstGeom>
              <a:solidFill>
                <a:schemeClr val="accent2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T"/>
              </a:p>
            </p:txBody>
          </p: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CD744F2E-8FF5-270A-2D31-CDF237E60791}"/>
                </a:ext>
              </a:extLst>
            </p:cNvPr>
            <p:cNvGrpSpPr/>
            <p:nvPr/>
          </p:nvGrpSpPr>
          <p:grpSpPr>
            <a:xfrm>
              <a:off x="6074897" y="2272428"/>
              <a:ext cx="2375527" cy="1022104"/>
              <a:chOff x="529732" y="3511047"/>
              <a:chExt cx="1475621" cy="1022104"/>
            </a:xfrm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4E79D826-A880-229B-D31D-548ACD02F764}"/>
                  </a:ext>
                </a:extLst>
              </p:cNvPr>
              <p:cNvSpPr/>
              <p:nvPr/>
            </p:nvSpPr>
            <p:spPr>
              <a:xfrm>
                <a:off x="536759" y="3886820"/>
                <a:ext cx="1468594" cy="64633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Commissioner </a:t>
                </a:r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hearings</a:t>
                </a:r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by</a:t>
                </a:r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 EP </a:t>
                </a:r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set</a:t>
                </a:r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to</a:t>
                </a:r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begin</a:t>
                </a:r>
                <a:endParaRPr lang="de-AT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Cambria" panose="02040503050406030204" pitchFamily="18" charset="0"/>
                  <a:cs typeface="Arial" panose="020B0604020202020204" pitchFamily="34" charset="0"/>
                </a:endParaRPr>
              </a:p>
              <a:p>
                <a:endPara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Cambria" panose="020405030504060302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0D750735-5660-04BD-531E-D19548858C46}"/>
                  </a:ext>
                </a:extLst>
              </p:cNvPr>
              <p:cNvSpPr/>
              <p:nvPr/>
            </p:nvSpPr>
            <p:spPr>
              <a:xfrm>
                <a:off x="529732" y="3511047"/>
                <a:ext cx="1262219" cy="24622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600" b="1" dirty="0">
                    <a:solidFill>
                      <a:schemeClr val="accent2"/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September 2024</a:t>
                </a:r>
              </a:p>
            </p:txBody>
          </p:sp>
        </p:grp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35FD11F3-4A28-3FC7-566D-F6A00066F0BA}"/>
              </a:ext>
            </a:extLst>
          </p:cNvPr>
          <p:cNvGrpSpPr/>
          <p:nvPr/>
        </p:nvGrpSpPr>
        <p:grpSpPr>
          <a:xfrm>
            <a:off x="7752194" y="1737554"/>
            <a:ext cx="4147700" cy="2119348"/>
            <a:chOff x="9366934" y="1818811"/>
            <a:chExt cx="4147700" cy="2119348"/>
          </a:xfrm>
        </p:grpSpPr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DEB4DF9B-1336-6649-2184-30B2923E99F0}"/>
                </a:ext>
              </a:extLst>
            </p:cNvPr>
            <p:cNvGrpSpPr/>
            <p:nvPr/>
          </p:nvGrpSpPr>
          <p:grpSpPr>
            <a:xfrm>
              <a:off x="9366934" y="1818811"/>
              <a:ext cx="392341" cy="2119348"/>
              <a:chOff x="6882711" y="1869611"/>
              <a:chExt cx="392341" cy="2119348"/>
            </a:xfrm>
          </p:grpSpPr>
          <p:sp>
            <p:nvSpPr>
              <p:cNvPr id="94" name="Straight Connector 93">
                <a:extLst>
                  <a:ext uri="{FF2B5EF4-FFF2-40B4-BE49-F238E27FC236}">
                    <a16:creationId xmlns:a16="http://schemas.microsoft.com/office/drawing/2014/main" id="{369DA392-480D-D8F1-31F0-519CC346D5AE}"/>
                  </a:ext>
                </a:extLst>
              </p:cNvPr>
              <p:cNvSpPr/>
              <p:nvPr/>
            </p:nvSpPr>
            <p:spPr>
              <a:xfrm>
                <a:off x="7078882" y="2345626"/>
                <a:ext cx="0" cy="1592961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p:spPr>
            <p:style>
              <a:lnRef idx="1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95" name="Teardrop 94">
                <a:extLst>
                  <a:ext uri="{FF2B5EF4-FFF2-40B4-BE49-F238E27FC236}">
                    <a16:creationId xmlns:a16="http://schemas.microsoft.com/office/drawing/2014/main" id="{1344CEB3-1C12-74B6-52EA-930D54760655}"/>
                  </a:ext>
                </a:extLst>
              </p:cNvPr>
              <p:cNvSpPr/>
              <p:nvPr/>
            </p:nvSpPr>
            <p:spPr>
              <a:xfrm rot="8100000">
                <a:off x="6882711" y="1869611"/>
                <a:ext cx="392341" cy="392341"/>
              </a:xfrm>
              <a:prstGeom prst="teardrop">
                <a:avLst>
                  <a:gd name="adj" fmla="val 115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96" name="Circle: Hollow 41">
                <a:extLst>
                  <a:ext uri="{FF2B5EF4-FFF2-40B4-BE49-F238E27FC236}">
                    <a16:creationId xmlns:a16="http://schemas.microsoft.com/office/drawing/2014/main" id="{12F1051B-3AEC-F058-6D8C-E33EFDB83DCD}"/>
                  </a:ext>
                </a:extLst>
              </p:cNvPr>
              <p:cNvSpPr/>
              <p:nvPr/>
            </p:nvSpPr>
            <p:spPr>
              <a:xfrm>
                <a:off x="6926297" y="1913197"/>
                <a:ext cx="305170" cy="305170"/>
              </a:xfrm>
              <a:prstGeom prst="donut">
                <a:avLst/>
              </a:prstGeom>
              <a:solidFill>
                <a:schemeClr val="lt1">
                  <a:hueOff val="0"/>
                  <a:satOff val="0"/>
                  <a:lumOff val="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6428A106-3113-7BD4-290B-ADE7E5E72ADA}"/>
                  </a:ext>
                </a:extLst>
              </p:cNvPr>
              <p:cNvSpPr/>
              <p:nvPr/>
            </p:nvSpPr>
            <p:spPr>
              <a:xfrm>
                <a:off x="7031362" y="3888215"/>
                <a:ext cx="99873" cy="100744"/>
              </a:xfrm>
              <a:prstGeom prst="ellipse">
                <a:avLst/>
              </a:prstGeom>
              <a:solidFill>
                <a:schemeClr val="accent2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T"/>
              </a:p>
            </p:txBody>
          </p: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E40A1C2C-00BF-8A73-C6B2-91F065D7AC2E}"/>
                </a:ext>
              </a:extLst>
            </p:cNvPr>
            <p:cNvGrpSpPr/>
            <p:nvPr/>
          </p:nvGrpSpPr>
          <p:grpSpPr>
            <a:xfrm>
              <a:off x="9695090" y="2301532"/>
              <a:ext cx="3819544" cy="1435080"/>
              <a:chOff x="534816" y="3540151"/>
              <a:chExt cx="2372610" cy="1435080"/>
            </a:xfrm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B38F7004-1387-915A-3DDE-0C0F82BDBEF4}"/>
                  </a:ext>
                </a:extLst>
              </p:cNvPr>
              <p:cNvSpPr/>
              <p:nvPr/>
            </p:nvSpPr>
            <p:spPr>
              <a:xfrm>
                <a:off x="534816" y="3898013"/>
                <a:ext cx="2372610" cy="1077218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Poland assumes Council Presidency, followed by </a:t>
                </a:r>
                <a:r>
                  <a:rPr lang="en-US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  <a:sym typeface="Wingdings" pitchFamily="2" charset="2"/>
                  </a:rPr>
                  <a:t>Denmark and Cyprus in 2025/26</a:t>
                </a:r>
                <a:endPara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Cambria" panose="02040503050406030204" pitchFamily="18" charset="0"/>
                  <a:cs typeface="Arial" panose="020B0604020202020204" pitchFamily="34" charset="0"/>
                </a:endParaRPr>
              </a:p>
              <a:p>
                <a:endPara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Cambria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Preparation for the </a:t>
                </a:r>
              </a:p>
              <a:p>
                <a:r>
                  <a:rPr lang="en-US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MFF 2028-2024 continues</a:t>
                </a:r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11000B78-64BC-A3D5-A3F7-84B3380E24C6}"/>
                  </a:ext>
                </a:extLst>
              </p:cNvPr>
              <p:cNvSpPr/>
              <p:nvPr/>
            </p:nvSpPr>
            <p:spPr>
              <a:xfrm>
                <a:off x="534816" y="3540151"/>
                <a:ext cx="1262219" cy="24622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600" b="1" dirty="0">
                    <a:solidFill>
                      <a:schemeClr val="accent2"/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1 January 2025</a:t>
                </a:r>
              </a:p>
            </p:txBody>
          </p:sp>
        </p:grp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869F29FD-CFE5-E762-2A78-F7BCBCDFDF30}"/>
              </a:ext>
            </a:extLst>
          </p:cNvPr>
          <p:cNvGrpSpPr/>
          <p:nvPr/>
        </p:nvGrpSpPr>
        <p:grpSpPr>
          <a:xfrm>
            <a:off x="3238759" y="3860268"/>
            <a:ext cx="3342451" cy="2119349"/>
            <a:chOff x="3936644" y="3837415"/>
            <a:chExt cx="3342451" cy="2119349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AD8A1B11-5D75-B939-35C7-D9755582F9CC}"/>
                </a:ext>
              </a:extLst>
            </p:cNvPr>
            <p:cNvGrpSpPr/>
            <p:nvPr/>
          </p:nvGrpSpPr>
          <p:grpSpPr>
            <a:xfrm>
              <a:off x="3936644" y="3837415"/>
              <a:ext cx="392341" cy="2119349"/>
              <a:chOff x="2206666" y="3888215"/>
              <a:chExt cx="392341" cy="2119349"/>
            </a:xfrm>
          </p:grpSpPr>
          <p:sp>
            <p:nvSpPr>
              <p:cNvPr id="103" name="Straight Connector 102">
                <a:extLst>
                  <a:ext uri="{FF2B5EF4-FFF2-40B4-BE49-F238E27FC236}">
                    <a16:creationId xmlns:a16="http://schemas.microsoft.com/office/drawing/2014/main" id="{2F6FBE1E-80FB-8AE6-91FE-FA40BE5F7FA1}"/>
                  </a:ext>
                </a:extLst>
              </p:cNvPr>
              <p:cNvSpPr/>
              <p:nvPr/>
            </p:nvSpPr>
            <p:spPr>
              <a:xfrm>
                <a:off x="2402836" y="3938588"/>
                <a:ext cx="0" cy="1592961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style>
              <a:lnRef idx="1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104" name="Teardrop 103">
                <a:extLst>
                  <a:ext uri="{FF2B5EF4-FFF2-40B4-BE49-F238E27FC236}">
                    <a16:creationId xmlns:a16="http://schemas.microsoft.com/office/drawing/2014/main" id="{00E6418F-A1A1-AEE8-78D5-E2DF1BFBB968}"/>
                  </a:ext>
                </a:extLst>
              </p:cNvPr>
              <p:cNvSpPr/>
              <p:nvPr/>
            </p:nvSpPr>
            <p:spPr>
              <a:xfrm rot="18900000">
                <a:off x="2206666" y="5615223"/>
                <a:ext cx="392341" cy="392341"/>
              </a:xfrm>
              <a:prstGeom prst="teardrop">
                <a:avLst>
                  <a:gd name="adj" fmla="val 115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105" name="Circle: Hollow 11">
                <a:extLst>
                  <a:ext uri="{FF2B5EF4-FFF2-40B4-BE49-F238E27FC236}">
                    <a16:creationId xmlns:a16="http://schemas.microsoft.com/office/drawing/2014/main" id="{5940DB2A-E445-6921-96F2-88BC53AAD590}"/>
                  </a:ext>
                </a:extLst>
              </p:cNvPr>
              <p:cNvSpPr/>
              <p:nvPr/>
            </p:nvSpPr>
            <p:spPr>
              <a:xfrm>
                <a:off x="2250251" y="5658808"/>
                <a:ext cx="305170" cy="305170"/>
              </a:xfrm>
              <a:prstGeom prst="donut">
                <a:avLst/>
              </a:prstGeom>
              <a:solidFill>
                <a:schemeClr val="lt1">
                  <a:hueOff val="0"/>
                  <a:satOff val="0"/>
                  <a:lumOff val="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1FC16CE3-4E33-963F-86A7-A9050E1205FC}"/>
                  </a:ext>
                </a:extLst>
              </p:cNvPr>
              <p:cNvSpPr/>
              <p:nvPr/>
            </p:nvSpPr>
            <p:spPr>
              <a:xfrm>
                <a:off x="2355317" y="3888215"/>
                <a:ext cx="99873" cy="100744"/>
              </a:xfrm>
              <a:prstGeom prst="ellipse">
                <a:avLst/>
              </a:prstGeom>
              <a:solidFill>
                <a:schemeClr val="accent1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T" dirty="0"/>
              </a:p>
            </p:txBody>
          </p: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B64EEE74-CE6E-A62A-D337-E7748564B18F}"/>
                </a:ext>
              </a:extLst>
            </p:cNvPr>
            <p:cNvGrpSpPr/>
            <p:nvPr/>
          </p:nvGrpSpPr>
          <p:grpSpPr>
            <a:xfrm>
              <a:off x="4226640" y="4229286"/>
              <a:ext cx="3052455" cy="1147148"/>
              <a:chOff x="521959" y="3703868"/>
              <a:chExt cx="1896112" cy="908445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48684D09-8778-E8F9-717B-EFD12A2B6994}"/>
                  </a:ext>
                </a:extLst>
              </p:cNvPr>
              <p:cNvSpPr/>
              <p:nvPr/>
            </p:nvSpPr>
            <p:spPr>
              <a:xfrm>
                <a:off x="531631" y="3929861"/>
                <a:ext cx="1886440" cy="68245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First plenary of the new European Parliament</a:t>
                </a:r>
                <a:br>
                  <a:rPr lang="en-US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</a:br>
                <a:r>
                  <a:rPr lang="en-US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Election of new EP President</a:t>
                </a:r>
              </a:p>
              <a:p>
                <a:r>
                  <a:rPr lang="en-US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Election of new Commission President?</a:t>
                </a:r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047A45E6-834B-4AEB-C53F-6D265CB27CF4}"/>
                  </a:ext>
                </a:extLst>
              </p:cNvPr>
              <p:cNvSpPr/>
              <p:nvPr/>
            </p:nvSpPr>
            <p:spPr>
              <a:xfrm>
                <a:off x="521959" y="3703868"/>
                <a:ext cx="1262219" cy="194986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600" b="1" dirty="0">
                    <a:solidFill>
                      <a:schemeClr val="accent1"/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16-19 July 2024</a:t>
                </a:r>
              </a:p>
            </p:txBody>
          </p:sp>
        </p:grp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A662F0DB-036B-F438-0549-EEF6A8D98E86}"/>
              </a:ext>
            </a:extLst>
          </p:cNvPr>
          <p:cNvGrpSpPr/>
          <p:nvPr/>
        </p:nvGrpSpPr>
        <p:grpSpPr>
          <a:xfrm>
            <a:off x="6409158" y="3816682"/>
            <a:ext cx="2858048" cy="2119349"/>
            <a:chOff x="7556836" y="3837415"/>
            <a:chExt cx="2858048" cy="2119349"/>
          </a:xfrm>
        </p:grpSpPr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F5AA63AD-B692-B292-5945-912DBA78DC55}"/>
                </a:ext>
              </a:extLst>
            </p:cNvPr>
            <p:cNvGrpSpPr/>
            <p:nvPr/>
          </p:nvGrpSpPr>
          <p:grpSpPr>
            <a:xfrm>
              <a:off x="7556836" y="3837415"/>
              <a:ext cx="392341" cy="2119349"/>
              <a:chOff x="2206666" y="3888215"/>
              <a:chExt cx="392341" cy="2119349"/>
            </a:xfrm>
          </p:grpSpPr>
          <p:sp>
            <p:nvSpPr>
              <p:cNvPr id="112" name="Straight Connector 111">
                <a:extLst>
                  <a:ext uri="{FF2B5EF4-FFF2-40B4-BE49-F238E27FC236}">
                    <a16:creationId xmlns:a16="http://schemas.microsoft.com/office/drawing/2014/main" id="{7C1B5F12-7F0F-006B-4784-25A8EC2AF33C}"/>
                  </a:ext>
                </a:extLst>
              </p:cNvPr>
              <p:cNvSpPr/>
              <p:nvPr/>
            </p:nvSpPr>
            <p:spPr>
              <a:xfrm>
                <a:off x="2402836" y="3938588"/>
                <a:ext cx="0" cy="1592961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style>
              <a:lnRef idx="1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113" name="Teardrop 112">
                <a:extLst>
                  <a:ext uri="{FF2B5EF4-FFF2-40B4-BE49-F238E27FC236}">
                    <a16:creationId xmlns:a16="http://schemas.microsoft.com/office/drawing/2014/main" id="{18315B79-898D-5540-48F9-56A4D8C13D1F}"/>
                  </a:ext>
                </a:extLst>
              </p:cNvPr>
              <p:cNvSpPr/>
              <p:nvPr/>
            </p:nvSpPr>
            <p:spPr>
              <a:xfrm rot="18900000">
                <a:off x="2206666" y="5615223"/>
                <a:ext cx="392341" cy="392341"/>
              </a:xfrm>
              <a:prstGeom prst="teardrop">
                <a:avLst>
                  <a:gd name="adj" fmla="val 115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114" name="Circle: Hollow 36">
                <a:extLst>
                  <a:ext uri="{FF2B5EF4-FFF2-40B4-BE49-F238E27FC236}">
                    <a16:creationId xmlns:a16="http://schemas.microsoft.com/office/drawing/2014/main" id="{3178920C-D87F-BDE1-0F0C-C7510A2A1C6E}"/>
                  </a:ext>
                </a:extLst>
              </p:cNvPr>
              <p:cNvSpPr/>
              <p:nvPr/>
            </p:nvSpPr>
            <p:spPr>
              <a:xfrm>
                <a:off x="2250251" y="5658808"/>
                <a:ext cx="305170" cy="305170"/>
              </a:xfrm>
              <a:prstGeom prst="donut">
                <a:avLst/>
              </a:prstGeom>
              <a:solidFill>
                <a:schemeClr val="lt1">
                  <a:hueOff val="0"/>
                  <a:satOff val="0"/>
                  <a:lumOff val="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88D812AC-BC2A-0807-F729-2DF03091BB9B}"/>
                  </a:ext>
                </a:extLst>
              </p:cNvPr>
              <p:cNvSpPr/>
              <p:nvPr/>
            </p:nvSpPr>
            <p:spPr>
              <a:xfrm>
                <a:off x="2355317" y="3888215"/>
                <a:ext cx="99873" cy="100744"/>
              </a:xfrm>
              <a:prstGeom prst="ellipse">
                <a:avLst/>
              </a:prstGeom>
              <a:solidFill>
                <a:schemeClr val="accent1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T"/>
              </a:p>
            </p:txBody>
          </p:sp>
        </p:grp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6703A13E-9B05-17D1-E82D-E2DD8147FBA6}"/>
                </a:ext>
              </a:extLst>
            </p:cNvPr>
            <p:cNvGrpSpPr/>
            <p:nvPr/>
          </p:nvGrpSpPr>
          <p:grpSpPr>
            <a:xfrm>
              <a:off x="7846832" y="4277118"/>
              <a:ext cx="2568052" cy="1142902"/>
              <a:chOff x="521958" y="3741745"/>
              <a:chExt cx="1595213" cy="905082"/>
            </a:xfrm>
          </p:grpSpPr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87336E33-AE79-65DA-311C-FA32E562DE7C}"/>
                  </a:ext>
                </a:extLst>
              </p:cNvPr>
              <p:cNvSpPr/>
              <p:nvPr/>
            </p:nvSpPr>
            <p:spPr>
              <a:xfrm>
                <a:off x="539493" y="3964375"/>
                <a:ext cx="1577678" cy="68245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Current European Commission’s mandate finishes on 31 October</a:t>
                </a:r>
                <a:br>
                  <a:rPr lang="en-US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</a:br>
                <a:endPara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Cambria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New Commission takes office</a:t>
                </a:r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C9AD1861-DE01-E573-9A67-462A7E371333}"/>
                  </a:ext>
                </a:extLst>
              </p:cNvPr>
              <p:cNvSpPr/>
              <p:nvPr/>
            </p:nvSpPr>
            <p:spPr>
              <a:xfrm>
                <a:off x="521958" y="3741745"/>
                <a:ext cx="1262219" cy="194986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600" b="1" dirty="0">
                    <a:solidFill>
                      <a:schemeClr val="accent1"/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November 2024</a:t>
                </a:r>
              </a:p>
            </p:txBody>
          </p:sp>
        </p:grp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D09FBD5D-CB3F-B50C-82E5-CAFF7E014D8A}"/>
              </a:ext>
            </a:extLst>
          </p:cNvPr>
          <p:cNvGrpSpPr/>
          <p:nvPr/>
        </p:nvGrpSpPr>
        <p:grpSpPr>
          <a:xfrm>
            <a:off x="663904" y="3837415"/>
            <a:ext cx="2334495" cy="2119349"/>
            <a:chOff x="3936644" y="3837415"/>
            <a:chExt cx="2334495" cy="2119349"/>
          </a:xfrm>
        </p:grpSpPr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C3C9A78F-E5A5-882D-D7E8-DC9EE8FC6C6B}"/>
                </a:ext>
              </a:extLst>
            </p:cNvPr>
            <p:cNvGrpSpPr/>
            <p:nvPr/>
          </p:nvGrpSpPr>
          <p:grpSpPr>
            <a:xfrm>
              <a:off x="3936644" y="3837415"/>
              <a:ext cx="392341" cy="2119349"/>
              <a:chOff x="2206666" y="3888215"/>
              <a:chExt cx="392341" cy="2119349"/>
            </a:xfrm>
          </p:grpSpPr>
          <p:sp>
            <p:nvSpPr>
              <p:cNvPr id="121" name="Straight Connector 120">
                <a:extLst>
                  <a:ext uri="{FF2B5EF4-FFF2-40B4-BE49-F238E27FC236}">
                    <a16:creationId xmlns:a16="http://schemas.microsoft.com/office/drawing/2014/main" id="{2D3D7844-304D-8785-F103-03DFCCEA7BB0}"/>
                  </a:ext>
                </a:extLst>
              </p:cNvPr>
              <p:cNvSpPr/>
              <p:nvPr/>
            </p:nvSpPr>
            <p:spPr>
              <a:xfrm>
                <a:off x="2402836" y="3938588"/>
                <a:ext cx="0" cy="1592961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style>
              <a:lnRef idx="1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AT" dirty="0"/>
              </a:p>
            </p:txBody>
          </p:sp>
          <p:sp>
            <p:nvSpPr>
              <p:cNvPr id="122" name="Teardrop 121">
                <a:extLst>
                  <a:ext uri="{FF2B5EF4-FFF2-40B4-BE49-F238E27FC236}">
                    <a16:creationId xmlns:a16="http://schemas.microsoft.com/office/drawing/2014/main" id="{C9C62896-972B-B65C-4794-DE0B6B48FE4A}"/>
                  </a:ext>
                </a:extLst>
              </p:cNvPr>
              <p:cNvSpPr/>
              <p:nvPr/>
            </p:nvSpPr>
            <p:spPr>
              <a:xfrm rot="18900000">
                <a:off x="2206666" y="5615223"/>
                <a:ext cx="392341" cy="392341"/>
              </a:xfrm>
              <a:prstGeom prst="teardrop">
                <a:avLst>
                  <a:gd name="adj" fmla="val 115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T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23" name="Circle: Hollow 69">
                <a:extLst>
                  <a:ext uri="{FF2B5EF4-FFF2-40B4-BE49-F238E27FC236}">
                    <a16:creationId xmlns:a16="http://schemas.microsoft.com/office/drawing/2014/main" id="{3944E211-DDFF-9527-E880-89800CA20F15}"/>
                  </a:ext>
                </a:extLst>
              </p:cNvPr>
              <p:cNvSpPr/>
              <p:nvPr/>
            </p:nvSpPr>
            <p:spPr>
              <a:xfrm>
                <a:off x="2250251" y="5658808"/>
                <a:ext cx="305170" cy="305170"/>
              </a:xfrm>
              <a:prstGeom prst="donut">
                <a:avLst/>
              </a:prstGeom>
              <a:solidFill>
                <a:schemeClr val="lt1">
                  <a:hueOff val="0"/>
                  <a:satOff val="0"/>
                  <a:lumOff val="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56308A83-AB78-67DF-1AB4-84A7C23710B0}"/>
                  </a:ext>
                </a:extLst>
              </p:cNvPr>
              <p:cNvSpPr/>
              <p:nvPr/>
            </p:nvSpPr>
            <p:spPr>
              <a:xfrm>
                <a:off x="2355317" y="3888215"/>
                <a:ext cx="99873" cy="100744"/>
              </a:xfrm>
              <a:prstGeom prst="ellipse">
                <a:avLst/>
              </a:prstGeom>
              <a:solidFill>
                <a:schemeClr val="accent1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T"/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BF23AACD-6328-B130-C9B3-090438BDAA47}"/>
                </a:ext>
              </a:extLst>
            </p:cNvPr>
            <p:cNvGrpSpPr/>
            <p:nvPr/>
          </p:nvGrpSpPr>
          <p:grpSpPr>
            <a:xfrm>
              <a:off x="4239155" y="4247366"/>
              <a:ext cx="2031984" cy="609024"/>
              <a:chOff x="529733" y="3718186"/>
              <a:chExt cx="1262220" cy="482296"/>
            </a:xfrm>
          </p:grpSpPr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62F6B020-FC31-1291-CBA4-9DBB8DCBD606}"/>
                  </a:ext>
                </a:extLst>
              </p:cNvPr>
              <p:cNvSpPr/>
              <p:nvPr/>
            </p:nvSpPr>
            <p:spPr>
              <a:xfrm>
                <a:off x="529734" y="4029869"/>
                <a:ext cx="1262219" cy="170613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EU </a:t>
                </a:r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elections</a:t>
                </a:r>
                <a:endPara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Cambria" panose="020405030504060302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07019EDA-02DC-001D-1C4D-5AF916E5E895}"/>
                  </a:ext>
                </a:extLst>
              </p:cNvPr>
              <p:cNvSpPr/>
              <p:nvPr/>
            </p:nvSpPr>
            <p:spPr>
              <a:xfrm>
                <a:off x="529733" y="3718186"/>
                <a:ext cx="1262220" cy="194986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600" b="1" dirty="0">
                    <a:solidFill>
                      <a:schemeClr val="accent1"/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6-9 June 2024</a:t>
                </a:r>
              </a:p>
            </p:txBody>
          </p:sp>
        </p:grp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F32384B0-2DF9-3565-D388-06D7EBE7D12B}"/>
              </a:ext>
            </a:extLst>
          </p:cNvPr>
          <p:cNvGrpSpPr/>
          <p:nvPr/>
        </p:nvGrpSpPr>
        <p:grpSpPr>
          <a:xfrm>
            <a:off x="9454809" y="3859585"/>
            <a:ext cx="2350207" cy="2119349"/>
            <a:chOff x="7556836" y="3837415"/>
            <a:chExt cx="2350207" cy="2119349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8EC35B7A-BADF-2B6E-AAAB-1A92471A6EDC}"/>
                </a:ext>
              </a:extLst>
            </p:cNvPr>
            <p:cNvGrpSpPr/>
            <p:nvPr/>
          </p:nvGrpSpPr>
          <p:grpSpPr>
            <a:xfrm>
              <a:off x="7556836" y="3837415"/>
              <a:ext cx="392341" cy="2119349"/>
              <a:chOff x="2206666" y="3888215"/>
              <a:chExt cx="392341" cy="2119349"/>
            </a:xfrm>
          </p:grpSpPr>
          <p:sp>
            <p:nvSpPr>
              <p:cNvPr id="130" name="Straight Connector 129">
                <a:extLst>
                  <a:ext uri="{FF2B5EF4-FFF2-40B4-BE49-F238E27FC236}">
                    <a16:creationId xmlns:a16="http://schemas.microsoft.com/office/drawing/2014/main" id="{3B218B11-7EDE-F3B2-1216-F741ABA47AB8}"/>
                  </a:ext>
                </a:extLst>
              </p:cNvPr>
              <p:cNvSpPr/>
              <p:nvPr/>
            </p:nvSpPr>
            <p:spPr>
              <a:xfrm>
                <a:off x="2402836" y="3938588"/>
                <a:ext cx="0" cy="1592961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style>
              <a:lnRef idx="1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131" name="Teardrop 130">
                <a:extLst>
                  <a:ext uri="{FF2B5EF4-FFF2-40B4-BE49-F238E27FC236}">
                    <a16:creationId xmlns:a16="http://schemas.microsoft.com/office/drawing/2014/main" id="{73487B56-5AB6-FF9A-E49A-A7A80E68C61C}"/>
                  </a:ext>
                </a:extLst>
              </p:cNvPr>
              <p:cNvSpPr/>
              <p:nvPr/>
            </p:nvSpPr>
            <p:spPr>
              <a:xfrm rot="18900000">
                <a:off x="2206666" y="5615223"/>
                <a:ext cx="392341" cy="392341"/>
              </a:xfrm>
              <a:prstGeom prst="teardrop">
                <a:avLst>
                  <a:gd name="adj" fmla="val 115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132" name="Circle: Hollow 36">
                <a:extLst>
                  <a:ext uri="{FF2B5EF4-FFF2-40B4-BE49-F238E27FC236}">
                    <a16:creationId xmlns:a16="http://schemas.microsoft.com/office/drawing/2014/main" id="{846399FE-9CC8-4813-5E0B-CDA717DB534F}"/>
                  </a:ext>
                </a:extLst>
              </p:cNvPr>
              <p:cNvSpPr/>
              <p:nvPr/>
            </p:nvSpPr>
            <p:spPr>
              <a:xfrm>
                <a:off x="2250251" y="5658808"/>
                <a:ext cx="305170" cy="305170"/>
              </a:xfrm>
              <a:prstGeom prst="donut">
                <a:avLst/>
              </a:prstGeom>
              <a:solidFill>
                <a:schemeClr val="lt1">
                  <a:hueOff val="0"/>
                  <a:satOff val="0"/>
                  <a:lumOff val="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67615C65-3900-318F-4075-5A1B9EEB736B}"/>
                  </a:ext>
                </a:extLst>
              </p:cNvPr>
              <p:cNvSpPr/>
              <p:nvPr/>
            </p:nvSpPr>
            <p:spPr>
              <a:xfrm>
                <a:off x="2355317" y="3888215"/>
                <a:ext cx="99873" cy="100744"/>
              </a:xfrm>
              <a:prstGeom prst="ellipse">
                <a:avLst/>
              </a:prstGeom>
              <a:solidFill>
                <a:schemeClr val="accent1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T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0CD12844-F889-7C3C-88D7-B0C3CD09BA20}"/>
                </a:ext>
              </a:extLst>
            </p:cNvPr>
            <p:cNvGrpSpPr/>
            <p:nvPr/>
          </p:nvGrpSpPr>
          <p:grpSpPr>
            <a:xfrm>
              <a:off x="7859350" y="4234218"/>
              <a:ext cx="2047693" cy="799705"/>
              <a:chOff x="529734" y="3707771"/>
              <a:chExt cx="1271978" cy="633299"/>
            </a:xfrm>
          </p:grpSpPr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40AA59B3-3470-2F53-2BC5-2B6A76F52EAF}"/>
                  </a:ext>
                </a:extLst>
              </p:cNvPr>
              <p:cNvSpPr/>
              <p:nvPr/>
            </p:nvSpPr>
            <p:spPr>
              <a:xfrm>
                <a:off x="539493" y="3999844"/>
                <a:ext cx="1262219" cy="341226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Practical impact of reforms becomes palpable </a:t>
                </a:r>
              </a:p>
            </p:txBody>
          </p: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84910416-DD88-D0C0-81CC-FADFC1998A2F}"/>
                  </a:ext>
                </a:extLst>
              </p:cNvPr>
              <p:cNvSpPr/>
              <p:nvPr/>
            </p:nvSpPr>
            <p:spPr>
              <a:xfrm>
                <a:off x="529734" y="3707771"/>
                <a:ext cx="1262219" cy="194986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600" b="1" dirty="0">
                    <a:solidFill>
                      <a:schemeClr val="accent1"/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Fall 2025/Spring 2026</a:t>
                </a:r>
              </a:p>
            </p:txBody>
          </p:sp>
        </p:grp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35A96234-DAEC-D818-E254-D619E87CDC05}"/>
              </a:ext>
            </a:extLst>
          </p:cNvPr>
          <p:cNvGrpSpPr/>
          <p:nvPr/>
        </p:nvGrpSpPr>
        <p:grpSpPr>
          <a:xfrm>
            <a:off x="2856926" y="1788876"/>
            <a:ext cx="2712971" cy="2119348"/>
            <a:chOff x="5746740" y="1818811"/>
            <a:chExt cx="2712971" cy="2119348"/>
          </a:xfrm>
        </p:grpSpPr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C8A513D6-43A8-3411-D2A8-9872F8681960}"/>
                </a:ext>
              </a:extLst>
            </p:cNvPr>
            <p:cNvGrpSpPr/>
            <p:nvPr/>
          </p:nvGrpSpPr>
          <p:grpSpPr>
            <a:xfrm>
              <a:off x="5746740" y="1818811"/>
              <a:ext cx="392341" cy="2119348"/>
              <a:chOff x="6882711" y="1869611"/>
              <a:chExt cx="392341" cy="2119348"/>
            </a:xfrm>
          </p:grpSpPr>
          <p:sp>
            <p:nvSpPr>
              <p:cNvPr id="140" name="Straight Connector 139">
                <a:extLst>
                  <a:ext uri="{FF2B5EF4-FFF2-40B4-BE49-F238E27FC236}">
                    <a16:creationId xmlns:a16="http://schemas.microsoft.com/office/drawing/2014/main" id="{E08B4962-5CD0-0141-06B6-5045E732B662}"/>
                  </a:ext>
                </a:extLst>
              </p:cNvPr>
              <p:cNvSpPr/>
              <p:nvPr/>
            </p:nvSpPr>
            <p:spPr>
              <a:xfrm>
                <a:off x="7078882" y="2345626"/>
                <a:ext cx="0" cy="1592961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p:spPr>
            <p:style>
              <a:lnRef idx="1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141" name="Teardrop 140">
                <a:extLst>
                  <a:ext uri="{FF2B5EF4-FFF2-40B4-BE49-F238E27FC236}">
                    <a16:creationId xmlns:a16="http://schemas.microsoft.com/office/drawing/2014/main" id="{5DBA7F5D-F742-09E8-49B8-C68BE7CB93CC}"/>
                  </a:ext>
                </a:extLst>
              </p:cNvPr>
              <p:cNvSpPr/>
              <p:nvPr/>
            </p:nvSpPr>
            <p:spPr>
              <a:xfrm rot="8100000">
                <a:off x="6882711" y="1869611"/>
                <a:ext cx="392341" cy="392341"/>
              </a:xfrm>
              <a:prstGeom prst="teardrop">
                <a:avLst>
                  <a:gd name="adj" fmla="val 115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142" name="Circle: Hollow 23">
                <a:extLst>
                  <a:ext uri="{FF2B5EF4-FFF2-40B4-BE49-F238E27FC236}">
                    <a16:creationId xmlns:a16="http://schemas.microsoft.com/office/drawing/2014/main" id="{A49C3A9C-EA82-928F-6984-444C17104A02}"/>
                  </a:ext>
                </a:extLst>
              </p:cNvPr>
              <p:cNvSpPr/>
              <p:nvPr/>
            </p:nvSpPr>
            <p:spPr>
              <a:xfrm>
                <a:off x="6926297" y="1913197"/>
                <a:ext cx="305170" cy="305170"/>
              </a:xfrm>
              <a:prstGeom prst="donut">
                <a:avLst/>
              </a:prstGeom>
              <a:solidFill>
                <a:schemeClr val="lt1">
                  <a:hueOff val="0"/>
                  <a:satOff val="0"/>
                  <a:lumOff val="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AT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45A156EA-1452-CA28-F6E6-C65B80D20CD7}"/>
                  </a:ext>
                </a:extLst>
              </p:cNvPr>
              <p:cNvSpPr/>
              <p:nvPr/>
            </p:nvSpPr>
            <p:spPr>
              <a:xfrm>
                <a:off x="7031362" y="3888215"/>
                <a:ext cx="99873" cy="100744"/>
              </a:xfrm>
              <a:prstGeom prst="ellipse">
                <a:avLst/>
              </a:prstGeom>
              <a:solidFill>
                <a:schemeClr val="accent2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T"/>
              </a:p>
            </p:txBody>
          </p:sp>
        </p:grp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D8725D45-EAB3-6114-121F-1089E01C6FD5}"/>
                </a:ext>
              </a:extLst>
            </p:cNvPr>
            <p:cNvGrpSpPr/>
            <p:nvPr/>
          </p:nvGrpSpPr>
          <p:grpSpPr>
            <a:xfrm>
              <a:off x="6074897" y="2272428"/>
              <a:ext cx="2384814" cy="1226961"/>
              <a:chOff x="529732" y="3511047"/>
              <a:chExt cx="1481390" cy="1226961"/>
            </a:xfrm>
          </p:grpSpPr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B9855AA0-D457-D3DB-1FFC-B06B735BC223}"/>
                  </a:ext>
                </a:extLst>
              </p:cNvPr>
              <p:cNvSpPr/>
              <p:nvPr/>
            </p:nvSpPr>
            <p:spPr>
              <a:xfrm>
                <a:off x="542528" y="3876234"/>
                <a:ext cx="1468594" cy="86177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Hungary</a:t>
                </a:r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takes</a:t>
                </a:r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over</a:t>
                </a:r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the</a:t>
                </a:r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Presidency</a:t>
                </a:r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 of </a:t>
                </a:r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the</a:t>
                </a:r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 Council </a:t>
                </a:r>
              </a:p>
              <a:p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of </a:t>
                </a:r>
                <a:r>
                  <a:rPr lang="de-AT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the</a:t>
                </a:r>
                <a:r>
                  <a:rPr lang="de-AT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 EU</a:t>
                </a:r>
              </a:p>
              <a:p>
                <a:endPara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Cambria" panose="020405030504060302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80361BDD-F7F5-49E0-57E5-BCAFAEDF97FC}"/>
                  </a:ext>
                </a:extLst>
              </p:cNvPr>
              <p:cNvSpPr/>
              <p:nvPr/>
            </p:nvSpPr>
            <p:spPr>
              <a:xfrm>
                <a:off x="529732" y="3511047"/>
                <a:ext cx="1262219" cy="24622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600" b="1" dirty="0">
                    <a:solidFill>
                      <a:schemeClr val="accent2"/>
                    </a:solidFill>
                    <a:latin typeface="+mj-lt"/>
                    <a:ea typeface="Cambria" panose="02040503050406030204" pitchFamily="18" charset="0"/>
                    <a:cs typeface="Arial" panose="020B0604020202020204" pitchFamily="34" charset="0"/>
                  </a:rPr>
                  <a:t>1 July 2024</a:t>
                </a:r>
              </a:p>
            </p:txBody>
          </p:sp>
        </p:grpSp>
      </p:grp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980313D5-8F7A-F961-2946-DDFA2B0D81CF}"/>
              </a:ext>
            </a:extLst>
          </p:cNvPr>
          <p:cNvCxnSpPr>
            <a:cxnSpLocks/>
          </p:cNvCxnSpPr>
          <p:nvPr/>
        </p:nvCxnSpPr>
        <p:spPr>
          <a:xfrm flipH="1" flipV="1">
            <a:off x="585517" y="3033389"/>
            <a:ext cx="155609" cy="424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35014D6-154F-44F4-2FB7-6A350EEFBF1C}"/>
              </a:ext>
            </a:extLst>
          </p:cNvPr>
          <p:cNvSpPr/>
          <p:nvPr/>
        </p:nvSpPr>
        <p:spPr>
          <a:xfrm>
            <a:off x="75502" y="2324637"/>
            <a:ext cx="992856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de-AT" sz="1400" b="1" dirty="0">
                <a:solidFill>
                  <a:schemeClr val="accent1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Strategic Agenda 2024-2029</a:t>
            </a:r>
            <a:endParaRPr lang="en-US" sz="1400" b="1" dirty="0">
              <a:solidFill>
                <a:schemeClr val="accent1"/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521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T"/>
            </a:p>
          </p:txBody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11AE12-215B-D561-260E-AAA512404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359" y="668535"/>
            <a:ext cx="6648526" cy="728465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AT" sz="3600" dirty="0">
                <a:solidFill>
                  <a:schemeClr val="accent1"/>
                </a:solidFill>
              </a:rPr>
              <a:t>Opportunities for Impactful Intervention</a:t>
            </a: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5B4FF-193C-FB32-CA43-9DCEE2F93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3487" y="1511301"/>
            <a:ext cx="6102187" cy="4800600"/>
          </a:xfrm>
        </p:spPr>
        <p:txBody>
          <a:bodyPr anchor="t">
            <a:normAutofit fontScale="62500" lnSpcReduction="20000"/>
          </a:bodyPr>
          <a:lstStyle/>
          <a:p>
            <a:pPr marL="0" indent="0">
              <a:buNone/>
            </a:pPr>
            <a:r>
              <a:rPr lang="en-AT" sz="2000" b="1" u="sng" dirty="0">
                <a:latin typeface="+mj-lt"/>
              </a:rPr>
              <a:t>Things to consider:</a:t>
            </a:r>
          </a:p>
          <a:p>
            <a:r>
              <a:rPr lang="en-AT" sz="2000" b="1" dirty="0">
                <a:latin typeface="+mj-lt"/>
              </a:rPr>
              <a:t>New institutional cycle / new government: </a:t>
            </a:r>
          </a:p>
          <a:p>
            <a:pPr lvl="1"/>
            <a:r>
              <a:rPr lang="en-AT" sz="2000" b="1" dirty="0">
                <a:latin typeface="+mj-lt"/>
              </a:rPr>
              <a:t>Successes, failures, still to do’s</a:t>
            </a:r>
          </a:p>
          <a:p>
            <a:pPr lvl="1"/>
            <a:r>
              <a:rPr lang="en-AT" sz="2000" b="1" dirty="0">
                <a:latin typeface="+mj-lt"/>
              </a:rPr>
              <a:t>Future scenarios &amp; wins</a:t>
            </a:r>
          </a:p>
          <a:p>
            <a:r>
              <a:rPr lang="en-AT" sz="2000" b="1" dirty="0">
                <a:latin typeface="+mj-lt"/>
              </a:rPr>
              <a:t>Type of new legislation</a:t>
            </a:r>
          </a:p>
          <a:p>
            <a:r>
              <a:rPr lang="en-AT" sz="2000" b="1" dirty="0">
                <a:latin typeface="+mj-lt"/>
              </a:rPr>
              <a:t>Member state votes / coalitions</a:t>
            </a:r>
          </a:p>
          <a:p>
            <a:r>
              <a:rPr lang="en-AT" sz="2000" b="1" dirty="0">
                <a:latin typeface="+mj-lt"/>
              </a:rPr>
              <a:t>Choosing the right topics and right levels of advocacy</a:t>
            </a:r>
          </a:p>
          <a:p>
            <a:pPr lvl="1"/>
            <a:r>
              <a:rPr lang="en-AT" sz="2000" b="1" dirty="0">
                <a:latin typeface="+mj-lt"/>
              </a:rPr>
              <a:t>Implementation plans (before entrry into force?): </a:t>
            </a:r>
          </a:p>
          <a:p>
            <a:pPr lvl="2"/>
            <a:r>
              <a:rPr lang="en-AT" sz="2000" b="1" dirty="0">
                <a:latin typeface="+mj-lt"/>
              </a:rPr>
              <a:t>Target group: Commission and member states</a:t>
            </a:r>
          </a:p>
          <a:p>
            <a:pPr lvl="2"/>
            <a:r>
              <a:rPr lang="en-AT" sz="2000" b="1" dirty="0">
                <a:latin typeface="+mj-lt"/>
              </a:rPr>
              <a:t>Presidency conference on implementation in late April 2024</a:t>
            </a:r>
          </a:p>
          <a:p>
            <a:pPr lvl="1"/>
            <a:r>
              <a:rPr lang="en-AT" sz="2000" b="1" dirty="0">
                <a:latin typeface="+mj-lt"/>
              </a:rPr>
              <a:t>Monitoring mechanisms in Screening and Asylum Procedure Regulations</a:t>
            </a:r>
          </a:p>
          <a:p>
            <a:pPr lvl="2"/>
            <a:r>
              <a:rPr lang="en-AT" sz="2000" b="1" dirty="0">
                <a:latin typeface="+mj-lt"/>
              </a:rPr>
              <a:t>Target group: Member states</a:t>
            </a:r>
          </a:p>
          <a:p>
            <a:pPr lvl="1"/>
            <a:r>
              <a:rPr lang="en-AT" sz="2000" b="1" dirty="0">
                <a:latin typeface="+mj-lt"/>
              </a:rPr>
              <a:t>Instrumentalization of migration</a:t>
            </a:r>
          </a:p>
          <a:p>
            <a:pPr lvl="2"/>
            <a:r>
              <a:rPr lang="en-AT" sz="2000" b="1" dirty="0">
                <a:latin typeface="+mj-lt"/>
              </a:rPr>
              <a:t>Target group: Member states</a:t>
            </a:r>
          </a:p>
          <a:p>
            <a:pPr lvl="1">
              <a:buClr>
                <a:srgbClr val="A5300F"/>
              </a:buClr>
              <a:defRPr/>
            </a:pPr>
            <a:r>
              <a:rPr lang="en-AT" sz="2000" b="1" dirty="0">
                <a:solidFill>
                  <a:prstClr val="black"/>
                </a:solidFill>
                <a:latin typeface="+mj-lt"/>
              </a:rPr>
              <a:t>Cooperation with non-EU countries: a growing trend – aiignment of expectations and pressures?</a:t>
            </a:r>
            <a:endParaRPr lang="en-AT" sz="2000" b="1" dirty="0">
              <a:solidFill>
                <a:prstClr val="black"/>
              </a:solidFill>
              <a:latin typeface="Calibri Light" panose="020F03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A5300F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r>
              <a:rPr lang="en-AT" sz="2000" b="1" dirty="0">
                <a:solidFill>
                  <a:prstClr val="black"/>
                </a:solidFill>
                <a:latin typeface="Calibri Light" panose="020F0302020204030204"/>
              </a:rPr>
              <a:t>Strategic litigation</a:t>
            </a:r>
            <a:endParaRPr lang="en-AT" sz="2000" b="1" dirty="0">
              <a:latin typeface="+mj-lt"/>
            </a:endParaRPr>
          </a:p>
          <a:p>
            <a:endParaRPr lang="en-AT" sz="1600" b="1" dirty="0"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9B4F61-C1C0-1D2C-85DA-D39EB9B2138A}"/>
              </a:ext>
            </a:extLst>
          </p:cNvPr>
          <p:cNvSpPr/>
          <p:nvPr/>
        </p:nvSpPr>
        <p:spPr>
          <a:xfrm>
            <a:off x="8951922" y="1608931"/>
            <a:ext cx="2806691" cy="6200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de-AT" sz="1400" b="1" u="sng" dirty="0"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EU </a:t>
            </a:r>
            <a:r>
              <a:rPr lang="de-AT" sz="1400" b="1" u="sng" dirty="0" err="1"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level</a:t>
            </a:r>
            <a:r>
              <a:rPr lang="de-AT" sz="1400" b="1" u="sng" dirty="0"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:</a:t>
            </a:r>
          </a:p>
          <a:p>
            <a:endParaRPr lang="de-AT" sz="1400" b="1" u="sng" dirty="0"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A5300F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r>
              <a:rPr lang="en-AT" sz="1400" b="1" dirty="0">
                <a:solidFill>
                  <a:prstClr val="black"/>
                </a:solidFill>
                <a:latin typeface="Calibri Light" panose="020F0302020204030204"/>
              </a:rPr>
              <a:t>Council: Strategic Agenda 2024-2029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A5300F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AT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European Commission: new President, 100-day program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A5300F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r>
              <a:rPr lang="en-AT" sz="1400" b="1" dirty="0">
                <a:solidFill>
                  <a:prstClr val="black"/>
                </a:solidFill>
                <a:latin typeface="Calibri Light" panose="020F0302020204030204"/>
              </a:rPr>
              <a:t>European Parliament: engaging with MEPs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A5300F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endParaRPr kumimoji="0" lang="en-AT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endParaRPr lang="de-AT" sz="1400" b="1" u="sng" dirty="0"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de-AT" sz="1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de-AT" sz="1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de-AT" sz="1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de-AT" sz="1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de-AT" sz="1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de-AT" sz="1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de-AT" sz="1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de-AT" sz="1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de-AT" sz="1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de-AT" sz="1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de-AT" sz="1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de-AT" sz="1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de-AT" sz="1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de-AT" sz="1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144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3083C-8D7D-7E50-9374-93DA0C031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T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658972338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{B3A5DAFC-F5C3-DA48-AED1-E9F97552D089}tf16401369</Template>
  <TotalTime>6776</TotalTime>
  <Words>680</Words>
  <Application>Microsoft Office PowerPoint</Application>
  <PresentationFormat>Widescreen</PresentationFormat>
  <Paragraphs>106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Rockwell</vt:lpstr>
      <vt:lpstr>Wingdings</vt:lpstr>
      <vt:lpstr>Atlas</vt:lpstr>
      <vt:lpstr>What Next for EU Migration &amp; Asylum Policies after the EU Elections? </vt:lpstr>
      <vt:lpstr>Overview</vt:lpstr>
      <vt:lpstr>Taking Stock of the Present Moment</vt:lpstr>
      <vt:lpstr>PowerPoint Presentation</vt:lpstr>
      <vt:lpstr>PowerPoint Presentation</vt:lpstr>
      <vt:lpstr>Opportunities for Impactful Intervention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Next for EU Migration &amp; Asylum Policies after the EU Elections?</dc:title>
  <dc:creator>FAC9tS3BEU@idethz.onmicrosoft.com</dc:creator>
  <cp:lastModifiedBy>Torsten Moritz</cp:lastModifiedBy>
  <cp:revision>16</cp:revision>
  <dcterms:created xsi:type="dcterms:W3CDTF">2024-02-09T14:06:22Z</dcterms:created>
  <dcterms:modified xsi:type="dcterms:W3CDTF">2024-02-20T11:23:50Z</dcterms:modified>
</cp:coreProperties>
</file>