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1066" r:id="rId3"/>
    <p:sldId id="597" r:id="rId4"/>
    <p:sldId id="591" r:id="rId5"/>
    <p:sldId id="592" r:id="rId6"/>
    <p:sldId id="593" r:id="rId7"/>
    <p:sldId id="594" r:id="rId8"/>
    <p:sldId id="415" r:id="rId9"/>
    <p:sldId id="1216" r:id="rId10"/>
    <p:sldId id="1217" r:id="rId11"/>
    <p:sldId id="527" r:id="rId12"/>
    <p:sldId id="528" r:id="rId13"/>
    <p:sldId id="598" r:id="rId14"/>
    <p:sldId id="595" r:id="rId15"/>
    <p:sldId id="600" r:id="rId16"/>
    <p:sldId id="570" r:id="rId17"/>
    <p:sldId id="599" r:id="rId18"/>
    <p:sldId id="602" r:id="rId19"/>
    <p:sldId id="603" r:id="rId20"/>
    <p:sldId id="568" r:id="rId21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361701-579B-49DC-8E1F-249471ABC441}">
          <p14:sldIdLst>
            <p14:sldId id="256"/>
            <p14:sldId id="1066"/>
            <p14:sldId id="597"/>
            <p14:sldId id="591"/>
            <p14:sldId id="592"/>
            <p14:sldId id="593"/>
            <p14:sldId id="594"/>
            <p14:sldId id="415"/>
            <p14:sldId id="1216"/>
            <p14:sldId id="1217"/>
            <p14:sldId id="527"/>
            <p14:sldId id="528"/>
            <p14:sldId id="598"/>
            <p14:sldId id="595"/>
            <p14:sldId id="600"/>
            <p14:sldId id="570"/>
            <p14:sldId id="599"/>
            <p14:sldId id="602"/>
            <p14:sldId id="603"/>
            <p14:sldId id="568"/>
          </p14:sldIdLst>
        </p14:section>
        <p14:section name="Questions of inquiry" id="{888F4006-88E5-4182-B75A-27816771327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6110" autoAdjust="0"/>
  </p:normalViewPr>
  <p:slideViewPr>
    <p:cSldViewPr snapToGrid="0" snapToObjects="1">
      <p:cViewPr varScale="1">
        <p:scale>
          <a:sx n="51" d="100"/>
          <a:sy n="51" d="100"/>
        </p:scale>
        <p:origin x="17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4B991-C58D-8E40-ACE6-5FD6D35A5A33}" type="doc">
      <dgm:prSet loTypeId="urn:microsoft.com/office/officeart/2005/8/layout/vList6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BBB73-99A8-844D-AEE9-71AE5CEB3B32}">
      <dgm:prSet phldrT="[Text]"/>
      <dgm:spPr/>
      <dgm:t>
        <a:bodyPr/>
        <a:lstStyle/>
        <a:p>
          <a:r>
            <a:rPr lang="en-US" dirty="0"/>
            <a:t>Executive federalism </a:t>
          </a:r>
        </a:p>
      </dgm:t>
    </dgm:pt>
    <dgm:pt modelId="{CC7D3E94-F63A-A547-89B8-EF04D286AA0D}" type="parTrans" cxnId="{BE94C72A-9E4B-024C-918F-01817791A5B4}">
      <dgm:prSet/>
      <dgm:spPr/>
      <dgm:t>
        <a:bodyPr/>
        <a:lstStyle/>
        <a:p>
          <a:endParaRPr lang="en-US"/>
        </a:p>
      </dgm:t>
    </dgm:pt>
    <dgm:pt modelId="{59E3BBC3-404F-004F-AD8B-3271B005555C}" type="sibTrans" cxnId="{BE94C72A-9E4B-024C-918F-01817791A5B4}">
      <dgm:prSet/>
      <dgm:spPr/>
      <dgm:t>
        <a:bodyPr/>
        <a:lstStyle/>
        <a:p>
          <a:endParaRPr lang="en-US"/>
        </a:p>
      </dgm:t>
    </dgm:pt>
    <dgm:pt modelId="{6236220B-B06A-794B-87FD-5CED86CE5093}">
      <dgm:prSet phldrT="[Text]" custT="1"/>
      <dgm:spPr/>
      <dgm:t>
        <a:bodyPr/>
        <a:lstStyle/>
        <a:p>
          <a:r>
            <a:rPr lang="en-US" altLang="en-US" sz="2400" b="1" dirty="0">
              <a:solidFill>
                <a:schemeClr val="tx1"/>
              </a:solidFill>
              <a:latin typeface="Arial" charset="0"/>
              <a:ea typeface="MS PGothic" charset="-128"/>
            </a:rPr>
            <a:t>apart from exceptional cases, national executives assume responsibility in the main for the application of European law  </a:t>
          </a:r>
          <a:endParaRPr lang="en-US" sz="2400" dirty="0">
            <a:solidFill>
              <a:schemeClr val="tx1"/>
            </a:solidFill>
          </a:endParaRPr>
        </a:p>
      </dgm:t>
    </dgm:pt>
    <dgm:pt modelId="{A17315A6-50C9-AA49-BC52-D9182BF19B4C}" type="parTrans" cxnId="{3F6859B9-E62C-9B46-AD0F-E0745E1A22D6}">
      <dgm:prSet/>
      <dgm:spPr/>
      <dgm:t>
        <a:bodyPr/>
        <a:lstStyle/>
        <a:p>
          <a:endParaRPr lang="en-US"/>
        </a:p>
      </dgm:t>
    </dgm:pt>
    <dgm:pt modelId="{F9039291-0B74-874D-9FC3-9D2722359BCA}" type="sibTrans" cxnId="{3F6859B9-E62C-9B46-AD0F-E0745E1A22D6}">
      <dgm:prSet/>
      <dgm:spPr/>
      <dgm:t>
        <a:bodyPr/>
        <a:lstStyle/>
        <a:p>
          <a:endParaRPr lang="en-US"/>
        </a:p>
      </dgm:t>
    </dgm:pt>
    <dgm:pt modelId="{61FB410B-FC54-B945-8549-F7E891D7D6CD}">
      <dgm:prSet phldrT="[Text]"/>
      <dgm:spPr/>
      <dgm:t>
        <a:bodyPr/>
        <a:lstStyle/>
        <a:p>
          <a:r>
            <a:rPr lang="en-US" dirty="0"/>
            <a:t>European Administrative Space </a:t>
          </a:r>
        </a:p>
      </dgm:t>
    </dgm:pt>
    <dgm:pt modelId="{DF4711D9-87CC-6145-BF9B-DE61B2E332E5}" type="parTrans" cxnId="{6B2A2056-90D4-7742-9DE0-140C09E1B967}">
      <dgm:prSet/>
      <dgm:spPr/>
      <dgm:t>
        <a:bodyPr/>
        <a:lstStyle/>
        <a:p>
          <a:endParaRPr lang="en-US"/>
        </a:p>
      </dgm:t>
    </dgm:pt>
    <dgm:pt modelId="{BBDD28E8-1331-F442-B079-C3C7C65C1BD8}" type="sibTrans" cxnId="{6B2A2056-90D4-7742-9DE0-140C09E1B967}">
      <dgm:prSet/>
      <dgm:spPr/>
      <dgm:t>
        <a:bodyPr/>
        <a:lstStyle/>
        <a:p>
          <a:endParaRPr lang="en-US"/>
        </a:p>
      </dgm:t>
    </dgm:pt>
    <dgm:pt modelId="{ECF63B03-1378-FA4F-A93F-FF1F291D1C9A}">
      <dgm:prSet phldrT="[Text]"/>
      <dgm:spPr/>
      <dgm:t>
        <a:bodyPr/>
        <a:lstStyle/>
        <a:p>
          <a:r>
            <a:rPr lang="en-US" altLang="en-US" b="1" dirty="0">
              <a:solidFill>
                <a:srgbClr val="000000"/>
              </a:solidFill>
              <a:latin typeface="Arial" charset="0"/>
              <a:ea typeface="MS PGothic" charset="-128"/>
            </a:rPr>
            <a:t>European administration as an emerging integrated system </a:t>
          </a:r>
          <a:endParaRPr lang="en-US" dirty="0"/>
        </a:p>
      </dgm:t>
    </dgm:pt>
    <dgm:pt modelId="{4FAB35B2-41FC-3843-9912-04A45BADA196}" type="parTrans" cxnId="{8EE1C302-DC32-2945-99E9-0C8CA1BCE2EB}">
      <dgm:prSet/>
      <dgm:spPr/>
      <dgm:t>
        <a:bodyPr/>
        <a:lstStyle/>
        <a:p>
          <a:endParaRPr lang="en-US"/>
        </a:p>
      </dgm:t>
    </dgm:pt>
    <dgm:pt modelId="{EDBEC6AC-4F5F-6346-A704-85EB792561CF}" type="sibTrans" cxnId="{8EE1C302-DC32-2945-99E9-0C8CA1BCE2EB}">
      <dgm:prSet/>
      <dgm:spPr/>
      <dgm:t>
        <a:bodyPr/>
        <a:lstStyle/>
        <a:p>
          <a:endParaRPr lang="en-US"/>
        </a:p>
      </dgm:t>
    </dgm:pt>
    <dgm:pt modelId="{19F8B86B-0DB8-CA41-AC6A-D79B86F5DC79}">
      <dgm:prSet phldrT="[Text]"/>
      <dgm:spPr/>
      <dgm:t>
        <a:bodyPr/>
        <a:lstStyle/>
        <a:p>
          <a:r>
            <a:rPr lang="en-US" altLang="en-US" b="1" dirty="0">
              <a:solidFill>
                <a:srgbClr val="000000"/>
              </a:solidFill>
              <a:latin typeface="Arial" charset="0"/>
              <a:ea typeface="MS PGothic" charset="-128"/>
            </a:rPr>
            <a:t>Administrative governance: an analytical perspective to capture interactions between the EU and national levels in implementation</a:t>
          </a:r>
          <a:endParaRPr lang="en-US" dirty="0"/>
        </a:p>
      </dgm:t>
    </dgm:pt>
    <dgm:pt modelId="{6DA07E34-0B27-E645-A9D4-0B6772AFFD00}" type="parTrans" cxnId="{F166C93C-4B5C-3841-9F74-89C88B04BEE1}">
      <dgm:prSet/>
      <dgm:spPr/>
      <dgm:t>
        <a:bodyPr/>
        <a:lstStyle/>
        <a:p>
          <a:endParaRPr lang="en-US"/>
        </a:p>
      </dgm:t>
    </dgm:pt>
    <dgm:pt modelId="{E21A0368-5D82-1943-B6EE-818A5411D0A9}" type="sibTrans" cxnId="{F166C93C-4B5C-3841-9F74-89C88B04BEE1}">
      <dgm:prSet/>
      <dgm:spPr/>
      <dgm:t>
        <a:bodyPr/>
        <a:lstStyle/>
        <a:p>
          <a:endParaRPr lang="en-US"/>
        </a:p>
      </dgm:t>
    </dgm:pt>
    <dgm:pt modelId="{C28BBA78-9D0D-8E4C-8FD7-0185C31FDDC5}" type="pres">
      <dgm:prSet presAssocID="{A1E4B991-C58D-8E40-ACE6-5FD6D35A5A33}" presName="Name0" presStyleCnt="0">
        <dgm:presLayoutVars>
          <dgm:dir/>
          <dgm:animLvl val="lvl"/>
          <dgm:resizeHandles/>
        </dgm:presLayoutVars>
      </dgm:prSet>
      <dgm:spPr/>
    </dgm:pt>
    <dgm:pt modelId="{946BDDF3-7571-B743-85D3-93CBF4CC8EB2}" type="pres">
      <dgm:prSet presAssocID="{185BBB73-99A8-844D-AEE9-71AE5CEB3B32}" presName="linNode" presStyleCnt="0"/>
      <dgm:spPr/>
    </dgm:pt>
    <dgm:pt modelId="{5E5C3758-B683-AC47-A690-1CE3848683A2}" type="pres">
      <dgm:prSet presAssocID="{185BBB73-99A8-844D-AEE9-71AE5CEB3B32}" presName="parentShp" presStyleLbl="node1" presStyleIdx="0" presStyleCnt="2">
        <dgm:presLayoutVars>
          <dgm:bulletEnabled val="1"/>
        </dgm:presLayoutVars>
      </dgm:prSet>
      <dgm:spPr/>
    </dgm:pt>
    <dgm:pt modelId="{DC47BD1D-531F-384F-89E5-8A0BC1CEED89}" type="pres">
      <dgm:prSet presAssocID="{185BBB73-99A8-844D-AEE9-71AE5CEB3B32}" presName="childShp" presStyleLbl="bgAccFollowNode1" presStyleIdx="0" presStyleCnt="2">
        <dgm:presLayoutVars>
          <dgm:bulletEnabled val="1"/>
        </dgm:presLayoutVars>
      </dgm:prSet>
      <dgm:spPr/>
    </dgm:pt>
    <dgm:pt modelId="{301630E0-4F59-774C-90F6-A233A10363A8}" type="pres">
      <dgm:prSet presAssocID="{59E3BBC3-404F-004F-AD8B-3271B005555C}" presName="spacing" presStyleCnt="0"/>
      <dgm:spPr/>
    </dgm:pt>
    <dgm:pt modelId="{829C78D1-86C5-464C-B442-CBC90B51DCB8}" type="pres">
      <dgm:prSet presAssocID="{61FB410B-FC54-B945-8549-F7E891D7D6CD}" presName="linNode" presStyleCnt="0"/>
      <dgm:spPr/>
    </dgm:pt>
    <dgm:pt modelId="{66FA21B6-1037-7E4B-BD52-94F4DC86208F}" type="pres">
      <dgm:prSet presAssocID="{61FB410B-FC54-B945-8549-F7E891D7D6CD}" presName="parentShp" presStyleLbl="node1" presStyleIdx="1" presStyleCnt="2" custLinFactNeighborY="2880">
        <dgm:presLayoutVars>
          <dgm:bulletEnabled val="1"/>
        </dgm:presLayoutVars>
      </dgm:prSet>
      <dgm:spPr/>
    </dgm:pt>
    <dgm:pt modelId="{A227203B-A514-274A-9D64-805D583087C4}" type="pres">
      <dgm:prSet presAssocID="{61FB410B-FC54-B945-8549-F7E891D7D6C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EE1C302-DC32-2945-99E9-0C8CA1BCE2EB}" srcId="{61FB410B-FC54-B945-8549-F7E891D7D6CD}" destId="{ECF63B03-1378-FA4F-A93F-FF1F291D1C9A}" srcOrd="0" destOrd="0" parTransId="{4FAB35B2-41FC-3843-9912-04A45BADA196}" sibTransId="{EDBEC6AC-4F5F-6346-A704-85EB792561CF}"/>
    <dgm:cxn modelId="{2A935F16-81B8-7141-BE49-1739BD3DE0BC}" type="presOf" srcId="{6236220B-B06A-794B-87FD-5CED86CE5093}" destId="{DC47BD1D-531F-384F-89E5-8A0BC1CEED89}" srcOrd="0" destOrd="0" presId="urn:microsoft.com/office/officeart/2005/8/layout/vList6"/>
    <dgm:cxn modelId="{BE94C72A-9E4B-024C-918F-01817791A5B4}" srcId="{A1E4B991-C58D-8E40-ACE6-5FD6D35A5A33}" destId="{185BBB73-99A8-844D-AEE9-71AE5CEB3B32}" srcOrd="0" destOrd="0" parTransId="{CC7D3E94-F63A-A547-89B8-EF04D286AA0D}" sibTransId="{59E3BBC3-404F-004F-AD8B-3271B005555C}"/>
    <dgm:cxn modelId="{F166C93C-4B5C-3841-9F74-89C88B04BEE1}" srcId="{61FB410B-FC54-B945-8549-F7E891D7D6CD}" destId="{19F8B86B-0DB8-CA41-AC6A-D79B86F5DC79}" srcOrd="1" destOrd="0" parTransId="{6DA07E34-0B27-E645-A9D4-0B6772AFFD00}" sibTransId="{E21A0368-5D82-1943-B6EE-818A5411D0A9}"/>
    <dgm:cxn modelId="{891ED467-40CF-B34E-B9C5-454F0AF7E95A}" type="presOf" srcId="{61FB410B-FC54-B945-8549-F7E891D7D6CD}" destId="{66FA21B6-1037-7E4B-BD52-94F4DC86208F}" srcOrd="0" destOrd="0" presId="urn:microsoft.com/office/officeart/2005/8/layout/vList6"/>
    <dgm:cxn modelId="{6B2A2056-90D4-7742-9DE0-140C09E1B967}" srcId="{A1E4B991-C58D-8E40-ACE6-5FD6D35A5A33}" destId="{61FB410B-FC54-B945-8549-F7E891D7D6CD}" srcOrd="1" destOrd="0" parTransId="{DF4711D9-87CC-6145-BF9B-DE61B2E332E5}" sibTransId="{BBDD28E8-1331-F442-B079-C3C7C65C1BD8}"/>
    <dgm:cxn modelId="{8BC8C39B-D649-6547-898D-42462300ACDF}" type="presOf" srcId="{185BBB73-99A8-844D-AEE9-71AE5CEB3B32}" destId="{5E5C3758-B683-AC47-A690-1CE3848683A2}" srcOrd="0" destOrd="0" presId="urn:microsoft.com/office/officeart/2005/8/layout/vList6"/>
    <dgm:cxn modelId="{497A3CAC-8924-DE42-AC36-B6EAB601342F}" type="presOf" srcId="{A1E4B991-C58D-8E40-ACE6-5FD6D35A5A33}" destId="{C28BBA78-9D0D-8E4C-8FD7-0185C31FDDC5}" srcOrd="0" destOrd="0" presId="urn:microsoft.com/office/officeart/2005/8/layout/vList6"/>
    <dgm:cxn modelId="{4C0551AD-6FD3-9F44-994B-21C3DEB54D64}" type="presOf" srcId="{19F8B86B-0DB8-CA41-AC6A-D79B86F5DC79}" destId="{A227203B-A514-274A-9D64-805D583087C4}" srcOrd="0" destOrd="1" presId="urn:microsoft.com/office/officeart/2005/8/layout/vList6"/>
    <dgm:cxn modelId="{3F6859B9-E62C-9B46-AD0F-E0745E1A22D6}" srcId="{185BBB73-99A8-844D-AEE9-71AE5CEB3B32}" destId="{6236220B-B06A-794B-87FD-5CED86CE5093}" srcOrd="0" destOrd="0" parTransId="{A17315A6-50C9-AA49-BC52-D9182BF19B4C}" sibTransId="{F9039291-0B74-874D-9FC3-9D2722359BCA}"/>
    <dgm:cxn modelId="{FA962BC1-3821-8F45-A606-541C2AE80232}" type="presOf" srcId="{ECF63B03-1378-FA4F-A93F-FF1F291D1C9A}" destId="{A227203B-A514-274A-9D64-805D583087C4}" srcOrd="0" destOrd="0" presId="urn:microsoft.com/office/officeart/2005/8/layout/vList6"/>
    <dgm:cxn modelId="{C36152C1-34A5-344D-BD51-74686ACC5AD6}" type="presParOf" srcId="{C28BBA78-9D0D-8E4C-8FD7-0185C31FDDC5}" destId="{946BDDF3-7571-B743-85D3-93CBF4CC8EB2}" srcOrd="0" destOrd="0" presId="urn:microsoft.com/office/officeart/2005/8/layout/vList6"/>
    <dgm:cxn modelId="{E3AF9710-4E3E-5B48-83F1-4E315BBED9FF}" type="presParOf" srcId="{946BDDF3-7571-B743-85D3-93CBF4CC8EB2}" destId="{5E5C3758-B683-AC47-A690-1CE3848683A2}" srcOrd="0" destOrd="0" presId="urn:microsoft.com/office/officeart/2005/8/layout/vList6"/>
    <dgm:cxn modelId="{1C0DB0CA-5597-EB4E-8899-13A4C349DA36}" type="presParOf" srcId="{946BDDF3-7571-B743-85D3-93CBF4CC8EB2}" destId="{DC47BD1D-531F-384F-89E5-8A0BC1CEED89}" srcOrd="1" destOrd="0" presId="urn:microsoft.com/office/officeart/2005/8/layout/vList6"/>
    <dgm:cxn modelId="{35651F4F-3F3B-CD45-9E3C-1616160B7B60}" type="presParOf" srcId="{C28BBA78-9D0D-8E4C-8FD7-0185C31FDDC5}" destId="{301630E0-4F59-774C-90F6-A233A10363A8}" srcOrd="1" destOrd="0" presId="urn:microsoft.com/office/officeart/2005/8/layout/vList6"/>
    <dgm:cxn modelId="{F0ADCC72-1A1D-E641-85C6-64300E48CA86}" type="presParOf" srcId="{C28BBA78-9D0D-8E4C-8FD7-0185C31FDDC5}" destId="{829C78D1-86C5-464C-B442-CBC90B51DCB8}" srcOrd="2" destOrd="0" presId="urn:microsoft.com/office/officeart/2005/8/layout/vList6"/>
    <dgm:cxn modelId="{BA6BA059-264F-E844-9875-3F9FCC73B309}" type="presParOf" srcId="{829C78D1-86C5-464C-B442-CBC90B51DCB8}" destId="{66FA21B6-1037-7E4B-BD52-94F4DC86208F}" srcOrd="0" destOrd="0" presId="urn:microsoft.com/office/officeart/2005/8/layout/vList6"/>
    <dgm:cxn modelId="{DE96D897-25F2-7F40-A5F1-C7A5EDC657DA}" type="presParOf" srcId="{829C78D1-86C5-464C-B442-CBC90B51DCB8}" destId="{A227203B-A514-274A-9D64-805D583087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7BD1D-531F-384F-89E5-8A0BC1CEED89}">
      <dsp:nvSpPr>
        <dsp:cNvPr id="0" name=""/>
        <dsp:cNvSpPr/>
      </dsp:nvSpPr>
      <dsp:spPr>
        <a:xfrm>
          <a:off x="4608512" y="536"/>
          <a:ext cx="6912768" cy="2091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400" b="1" kern="1200" dirty="0">
              <a:solidFill>
                <a:schemeClr val="tx1"/>
              </a:solidFill>
              <a:latin typeface="Arial" charset="0"/>
              <a:ea typeface="MS PGothic" charset="-128"/>
            </a:rPr>
            <a:t>apart from exceptional cases, national executives assume responsibility in the main for the application of European law 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08512" y="261962"/>
        <a:ext cx="6128489" cy="1568558"/>
      </dsp:txXfrm>
    </dsp:sp>
    <dsp:sp modelId="{5E5C3758-B683-AC47-A690-1CE3848683A2}">
      <dsp:nvSpPr>
        <dsp:cNvPr id="0" name=""/>
        <dsp:cNvSpPr/>
      </dsp:nvSpPr>
      <dsp:spPr>
        <a:xfrm>
          <a:off x="0" y="536"/>
          <a:ext cx="4608512" cy="2091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Executive federalism </a:t>
          </a:r>
        </a:p>
      </dsp:txBody>
      <dsp:txXfrm>
        <a:off x="102094" y="102630"/>
        <a:ext cx="4404324" cy="1887222"/>
      </dsp:txXfrm>
    </dsp:sp>
    <dsp:sp modelId="{A227203B-A514-274A-9D64-805D583087C4}">
      <dsp:nvSpPr>
        <dsp:cNvPr id="0" name=""/>
        <dsp:cNvSpPr/>
      </dsp:nvSpPr>
      <dsp:spPr>
        <a:xfrm>
          <a:off x="4608511" y="2301087"/>
          <a:ext cx="6912768" cy="2091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100" b="1" kern="1200" dirty="0">
              <a:solidFill>
                <a:srgbClr val="000000"/>
              </a:solidFill>
              <a:latin typeface="Arial" charset="0"/>
              <a:ea typeface="MS PGothic" charset="-128"/>
            </a:rPr>
            <a:t>European administration as an emerging integrated system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100" b="1" kern="1200" dirty="0">
              <a:solidFill>
                <a:srgbClr val="000000"/>
              </a:solidFill>
              <a:latin typeface="Arial" charset="0"/>
              <a:ea typeface="MS PGothic" charset="-128"/>
            </a:rPr>
            <a:t>Administrative governance: an analytical perspective to capture interactions between the EU and national levels in implementation</a:t>
          </a:r>
          <a:endParaRPr lang="en-US" sz="2100" kern="1200" dirty="0"/>
        </a:p>
      </dsp:txBody>
      <dsp:txXfrm>
        <a:off x="4608511" y="2562513"/>
        <a:ext cx="6128489" cy="1568558"/>
      </dsp:txXfrm>
    </dsp:sp>
    <dsp:sp modelId="{66FA21B6-1037-7E4B-BD52-94F4DC86208F}">
      <dsp:nvSpPr>
        <dsp:cNvPr id="0" name=""/>
        <dsp:cNvSpPr/>
      </dsp:nvSpPr>
      <dsp:spPr>
        <a:xfrm>
          <a:off x="0" y="2301623"/>
          <a:ext cx="4608512" cy="2091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European Administrative Space </a:t>
          </a:r>
        </a:p>
      </dsp:txBody>
      <dsp:txXfrm>
        <a:off x="102094" y="2403717"/>
        <a:ext cx="4404324" cy="188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25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3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75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739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24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82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0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44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16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70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97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75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Brill"/>
              </a:rPr>
              <a:t>When cross-border movement is presented as desirable, the concept of mobility is used, while when it is considered problematic or potentially unwanted, the term migration is used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70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7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05DB8B-32F7-5DBF-FCC5-17BCA8BE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E67-7EAB-E841-B9FA-F14665C00CEF}" type="datetime1">
              <a:rPr lang="it-IT"/>
              <a:pPr>
                <a:defRPr/>
              </a:pPr>
              <a:t>13/02/2024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2248CE-163C-2F2E-4DBA-C3DD81F7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469439-2589-7197-2FB3-98B81D54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759D6-FE47-3A40-8A76-0DE42B472FF6}" type="slidenum">
              <a:rPr lang="it-IT" altLang="en-BE"/>
              <a:pPr/>
              <a:t>‹#›</a:t>
            </a:fld>
            <a:endParaRPr lang="it-IT" altLang="en-BE"/>
          </a:p>
        </p:txBody>
      </p:sp>
    </p:spTree>
    <p:extLst>
      <p:ext uri="{BB962C8B-B14F-4D97-AF65-F5344CB8AC3E}">
        <p14:creationId xmlns:p14="http://schemas.microsoft.com/office/powerpoint/2010/main" val="424625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  <p:sldLayoutId id="214748366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9657"/>
            <a:ext cx="9013371" cy="212640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Asylum and Migration as an EU competence –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History and Current State of Play</a:t>
            </a:r>
            <a:br>
              <a:rPr lang="nl-NL" b="0" dirty="0">
                <a:solidFill>
                  <a:schemeClr val="bg1"/>
                </a:solidFill>
              </a:rPr>
            </a:br>
            <a:endParaRPr lang="nl-NL" b="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BD775D-9D84-47C3-A798-36D5226D6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63" y="4634628"/>
            <a:ext cx="5223752" cy="1215026"/>
          </a:xfrm>
        </p:spPr>
        <p:txBody>
          <a:bodyPr/>
          <a:lstStyle/>
          <a:p>
            <a:r>
              <a:rPr lang="nl-NL" dirty="0"/>
              <a:t>Lilian Tsourdi</a:t>
            </a:r>
          </a:p>
          <a:p>
            <a:r>
              <a:rPr lang="nl-NL" dirty="0" err="1"/>
              <a:t>Faculty</a:t>
            </a:r>
            <a:r>
              <a:rPr lang="nl-NL" dirty="0"/>
              <a:t> of </a:t>
            </a:r>
            <a:r>
              <a:rPr lang="nl-NL" dirty="0" err="1"/>
              <a:t>Law</a:t>
            </a:r>
            <a:r>
              <a:rPr lang="nl-NL" dirty="0"/>
              <a:t> </a:t>
            </a:r>
          </a:p>
          <a:p>
            <a:r>
              <a:rPr lang="nl-NL" dirty="0" err="1"/>
              <a:t>etsourdi@maastrichtuniversity.nl</a:t>
            </a:r>
            <a:endParaRPr lang="nl-NL" dirty="0"/>
          </a:p>
        </p:txBody>
      </p:sp>
      <p:pic>
        <p:nvPicPr>
          <p:cNvPr id="3" name="Picture 2" descr="A group of people on a colorful slide&#10;&#10;Description automatically generated with low confidence">
            <a:extLst>
              <a:ext uri="{FF2B5EF4-FFF2-40B4-BE49-F238E27FC236}">
                <a16:creationId xmlns:a16="http://schemas.microsoft.com/office/drawing/2014/main" id="{1427D6DA-A35B-9EE8-009B-301ED3D1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15" y="3120572"/>
            <a:ext cx="2912061" cy="23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</p:spPr>
        <p:txBody>
          <a:bodyPr anchor="t">
            <a:normAutofit/>
          </a:bodyPr>
          <a:lstStyle/>
          <a:p>
            <a:r>
              <a:rPr lang="en-US" dirty="0"/>
              <a:t>Quality of Nationality Index</a:t>
            </a:r>
            <a:endParaRPr lang="en-NL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FE82CC2B-4B2B-DD0E-A82F-3C64C3934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400" y="1081988"/>
            <a:ext cx="8975021" cy="5040406"/>
          </a:xfrm>
          <a:noFill/>
        </p:spPr>
      </p:pic>
    </p:spTree>
    <p:extLst>
      <p:ext uri="{BB962C8B-B14F-4D97-AF65-F5344CB8AC3E}">
        <p14:creationId xmlns:p14="http://schemas.microsoft.com/office/powerpoint/2010/main" val="68864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>
            <a:extLst>
              <a:ext uri="{FF2B5EF4-FFF2-40B4-BE49-F238E27FC236}">
                <a16:creationId xmlns:a16="http://schemas.microsoft.com/office/drawing/2014/main" id="{68EFA953-AC72-88EB-966C-6C416CFD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04800"/>
            <a:ext cx="8396287" cy="1216025"/>
          </a:xfrm>
        </p:spPr>
        <p:txBody>
          <a:bodyPr>
            <a:normAutofit/>
          </a:bodyPr>
          <a:lstStyle/>
          <a:p>
            <a:pPr algn="ctr"/>
            <a:r>
              <a:rPr lang="en-GB" altLang="en-US" b="1" dirty="0">
                <a:ea typeface="ＭＳ Ｐゴシック" panose="020B0600070205080204" pitchFamily="34" charset="-128"/>
              </a:rPr>
              <a:t>EU law</a:t>
            </a:r>
          </a:p>
        </p:txBody>
      </p:sp>
      <p:sp>
        <p:nvSpPr>
          <p:cNvPr id="26626" name="Tijdelijke aanduiding voor inhoud 2">
            <a:extLst>
              <a:ext uri="{FF2B5EF4-FFF2-40B4-BE49-F238E27FC236}">
                <a16:creationId xmlns:a16="http://schemas.microsoft.com/office/drawing/2014/main" id="{67E1883A-FF28-CE94-E3AA-44E8E22A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58240"/>
            <a:ext cx="8785225" cy="5082223"/>
          </a:xfrm>
        </p:spPr>
        <p:txBody>
          <a:bodyPr/>
          <a:lstStyle/>
          <a:p>
            <a:r>
              <a:rPr lang="en-US" altLang="en-BE" sz="3000" dirty="0">
                <a:ea typeface="ＭＳ Ｐゴシック" panose="020B0600070205080204" pitchFamily="34" charset="-128"/>
              </a:rPr>
              <a:t> EU law as a form of regional public international law with a specific constitutional quality</a:t>
            </a:r>
          </a:p>
          <a:p>
            <a:endParaRPr lang="en-US" altLang="en-BE" sz="3000" dirty="0">
              <a:ea typeface="ＭＳ Ｐゴシック" panose="020B0600070205080204" pitchFamily="34" charset="-128"/>
            </a:endParaRPr>
          </a:p>
          <a:p>
            <a:r>
              <a:rPr lang="en-US" altLang="en-BE" sz="3000" dirty="0">
                <a:ea typeface="ＭＳ Ｐゴシック" panose="020B0600070205080204" pitchFamily="34" charset="-128"/>
              </a:rPr>
              <a:t>Its foundational texts are international treaties </a:t>
            </a:r>
          </a:p>
          <a:p>
            <a:endParaRPr lang="en-US" altLang="en-BE" sz="3000" dirty="0">
              <a:ea typeface="ＭＳ Ｐゴシック" panose="020B0600070205080204" pitchFamily="34" charset="-128"/>
            </a:endParaRPr>
          </a:p>
          <a:p>
            <a:r>
              <a:rPr lang="en-US" altLang="en-BE" sz="3000" dirty="0">
                <a:ea typeface="ＭＳ Ｐゴシック" panose="020B0600070205080204" pitchFamily="34" charset="-128"/>
              </a:rPr>
              <a:t>There are no legal limits to the kinds of cooperation that states can undertake by means of treaties   </a:t>
            </a:r>
          </a:p>
          <a:p>
            <a:endParaRPr lang="en-US" altLang="en-BE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B9A727-B554-2CF4-E486-4B2C862AA6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AED8A9-1B3A-C3F6-A52E-D8039C7F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Lili</a:t>
            </a:r>
            <a:r>
              <a:rPr lang="en-US" dirty="0"/>
              <a:t>an Tsourdi </a:t>
            </a:r>
            <a:r>
              <a:rPr lang="nl-NL" dirty="0"/>
              <a:t>                                   </a:t>
            </a:r>
          </a:p>
        </p:txBody>
      </p:sp>
      <p:sp>
        <p:nvSpPr>
          <p:cNvPr id="26629" name="Tijdelijke aanduiding voor dianummer 5">
            <a:extLst>
              <a:ext uri="{FF2B5EF4-FFF2-40B4-BE49-F238E27FC236}">
                <a16:creationId xmlns:a16="http://schemas.microsoft.com/office/drawing/2014/main" id="{527617DA-0D21-6535-9498-39E3322D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AD720F-EE00-6444-AD71-9A1BBE32C237}" type="slidenum">
              <a:rPr lang="nl-NL" altLang="en-US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nl-NL" alt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>
            <a:extLst>
              <a:ext uri="{FF2B5EF4-FFF2-40B4-BE49-F238E27FC236}">
                <a16:creationId xmlns:a16="http://schemas.microsoft.com/office/drawing/2014/main" id="{F3D8642F-73F0-09A0-2533-0E27F020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4247"/>
            <a:ext cx="8210550" cy="99923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4000" b="1" dirty="0">
                <a:ea typeface="ＭＳ Ｐゴシック" panose="020B0600070205080204" pitchFamily="34" charset="-128"/>
              </a:rPr>
              <a:t>The workings of EU law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228957D3-DBA2-D419-D658-67853E2B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73480"/>
            <a:ext cx="8928100" cy="4919345"/>
          </a:xfrm>
        </p:spPr>
        <p:txBody>
          <a:bodyPr/>
          <a:lstStyle/>
          <a:p>
            <a:pPr algn="just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Conferral </a:t>
            </a:r>
          </a:p>
          <a:p>
            <a:pPr algn="just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Creation of an Area of Freedom Security and Justice as a shared competence </a:t>
            </a:r>
          </a:p>
          <a:p>
            <a:pPr algn="just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sz="2400" dirty="0">
                <a:cs typeface="+mn-cs"/>
              </a:rPr>
              <a:t>Article 2(2) TFEU:</a:t>
            </a:r>
          </a:p>
          <a:p>
            <a:pPr marL="0" indent="0" algn="just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ea typeface="+mn-ea"/>
                <a:cs typeface="+mn-cs"/>
              </a:rPr>
              <a:t>When the Treaties confer on the Union a competence shared with the Member States in a specific area, the Union and the Member States may legislate and adopt legally binding acts in that area. </a:t>
            </a:r>
            <a:r>
              <a:rPr lang="en-US" sz="2400" dirty="0">
                <a:solidFill>
                  <a:srgbClr val="FF0000"/>
                </a:solidFill>
                <a:ea typeface="+mn-ea"/>
                <a:cs typeface="+mn-cs"/>
              </a:rPr>
              <a:t>The Member States shall exercise their competence to the extent that the Union has not exercised its competence.</a:t>
            </a:r>
            <a:r>
              <a:rPr lang="en-US" sz="2400" dirty="0">
                <a:ea typeface="+mn-ea"/>
                <a:cs typeface="+mn-cs"/>
              </a:rPr>
              <a:t> The Member States shall again exercise their competence to the extent that the Union has decided to cease exercising its competence.</a:t>
            </a:r>
          </a:p>
          <a:p>
            <a:pPr algn="just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sz="2400" dirty="0"/>
              <a:t>A Common European Asylum System, Common Immigration Policy and the fight against irregular migration </a:t>
            </a:r>
            <a:endParaRPr lang="en-US" sz="2400" dirty="0"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dirty="0">
              <a:ea typeface="+mn-ea"/>
              <a:cs typeface="+mn-cs"/>
            </a:endParaRPr>
          </a:p>
          <a:p>
            <a:pPr marL="469900" lvl="1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809E0C-2710-1085-D5C8-1D92337E62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09600" y="6308725"/>
            <a:ext cx="1441450" cy="144463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0F8870-9666-F561-EAA5-B3C3FC5E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Lili</a:t>
            </a:r>
            <a:r>
              <a:rPr lang="en-US" dirty="0"/>
              <a:t>an Tsourdi </a:t>
            </a:r>
            <a:r>
              <a:rPr lang="nl-NL" dirty="0"/>
              <a:t>                                   </a:t>
            </a:r>
          </a:p>
        </p:txBody>
      </p:sp>
      <p:sp>
        <p:nvSpPr>
          <p:cNvPr id="27653" name="Tijdelijke aanduiding voor dianummer 5">
            <a:extLst>
              <a:ext uri="{FF2B5EF4-FFF2-40B4-BE49-F238E27FC236}">
                <a16:creationId xmlns:a16="http://schemas.microsoft.com/office/drawing/2014/main" id="{FDE707E6-9D40-78B4-647B-3CA07C54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5FB95-E747-884C-A098-8914C757AF81}" type="slidenum">
              <a:rPr lang="nl-NL" altLang="en-US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alt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0"/>
            <a:ext cx="8326799" cy="783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EU Asylum &amp; Migration Law: </a:t>
            </a:r>
            <a:br>
              <a:rPr lang="en-US" sz="3000" dirty="0"/>
            </a:br>
            <a:r>
              <a:rPr lang="en-US" sz="3000" dirty="0"/>
              <a:t>a Multi-level Legal Environment </a:t>
            </a:r>
            <a:endParaRPr lang="en-NL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43" y="783771"/>
            <a:ext cx="8326799" cy="558549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BE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A. International level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BE" sz="2400" dirty="0">
                <a:ea typeface="ＭＳ Ｐゴシック" panose="020B0600070205080204" pitchFamily="34" charset="-128"/>
              </a:rPr>
              <a:t>1951 Refugee Convention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BE" sz="2400" dirty="0">
                <a:ea typeface="ＭＳ Ｐゴシック" panose="020B0600070205080204" pitchFamily="34" charset="-128"/>
              </a:rPr>
              <a:t>International human rights protection regime (ICCPR, ICESCR, CRC, CAT)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BE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B. Council of Europe level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BE" sz="2400" dirty="0">
                <a:ea typeface="ＭＳ Ｐゴシック" panose="020B0600070205080204" pitchFamily="34" charset="-128"/>
              </a:rPr>
              <a:t>European human rights protection regime (ECHR, European Social Charter)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BE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C. EU level 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BE" sz="2400" dirty="0">
                <a:ea typeface="ＭＳ Ｐゴシック" panose="020B0600070205080204" pitchFamily="34" charset="-128"/>
              </a:rPr>
              <a:t>EU level fundamental rights protection regime (EUCFR)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altLang="en-US" sz="24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65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317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Historical Evolution of the EU Institutional Framework in 6 stages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04686"/>
            <a:ext cx="8542263" cy="51225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Single European Act: </a:t>
            </a:r>
            <a:r>
              <a:rPr lang="en-GB" sz="2400" dirty="0"/>
              <a:t>asylum and migration as ‘compensatory measures’; legal uncertainty &amp; inter-state collaboration outside EU framework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Maastricht Treaty: </a:t>
            </a:r>
            <a:r>
              <a:rPr lang="en-GB" sz="2400" dirty="0"/>
              <a:t>‘third pillar’ for JHA (intergovernmental features)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dirty="0"/>
              <a:t> </a:t>
            </a:r>
            <a:r>
              <a:rPr lang="en-GB" sz="2400" b="1" dirty="0"/>
              <a:t>Treaty of Amsterdam: </a:t>
            </a:r>
            <a:r>
              <a:rPr lang="en-GB" sz="2400" dirty="0"/>
              <a:t>AFSJ; migration &amp; asylum under the ‘first pillar’ (special institutional framework w/ intergovernmental features)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Treaty of Nice</a:t>
            </a:r>
            <a:r>
              <a:rPr lang="en-GB" sz="2400" dirty="0"/>
              <a:t>: passage to co-decision for asylum after first generation of instruments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dirty="0"/>
              <a:t> </a:t>
            </a:r>
            <a:r>
              <a:rPr lang="en-GB" sz="2400" b="1" dirty="0"/>
              <a:t>CD 2004</a:t>
            </a:r>
            <a:r>
              <a:rPr lang="en-GB" sz="2400" dirty="0"/>
              <a:t>: co-decision for irregular migration instruments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Lisbon Treaty</a:t>
            </a:r>
            <a:r>
              <a:rPr lang="en-GB" sz="2400" dirty="0"/>
              <a:t>: generalised passage to co-decision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86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317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Integration through Law &amp;</a:t>
            </a:r>
            <a:br>
              <a:rPr lang="en-US" dirty="0"/>
            </a:br>
            <a:r>
              <a:rPr lang="en-US" dirty="0"/>
              <a:t> Administrative Governance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04686"/>
            <a:ext cx="8542263" cy="512254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641764DE-B0E2-AE9E-4778-6E83D695F043}"/>
              </a:ext>
            </a:extLst>
          </p:cNvPr>
          <p:cNvGraphicFramePr>
            <a:graphicFrameLocks/>
          </p:cNvGraphicFramePr>
          <p:nvPr/>
        </p:nvGraphicFramePr>
        <p:xfrm>
          <a:off x="179512" y="1772816"/>
          <a:ext cx="11521280" cy="439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73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>
            <a:extLst>
              <a:ext uri="{FF2B5EF4-FFF2-40B4-BE49-F238E27FC236}">
                <a16:creationId xmlns:a16="http://schemas.microsoft.com/office/drawing/2014/main" id="{138C3E39-D24B-1016-498E-02331F1A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04800"/>
            <a:ext cx="8396287" cy="1216025"/>
          </a:xfrm>
        </p:spPr>
        <p:txBody>
          <a:bodyPr/>
          <a:lstStyle/>
          <a:p>
            <a:pPr algn="ctr"/>
            <a:r>
              <a:rPr lang="en-GB" altLang="en-US" sz="2400" b="1" dirty="0">
                <a:ea typeface="ＭＳ Ｐゴシック" panose="020B0600070205080204" pitchFamily="34" charset="-128"/>
              </a:rPr>
              <a:t>European Border &amp; Coast Guard </a:t>
            </a:r>
          </a:p>
        </p:txBody>
      </p:sp>
      <p:sp>
        <p:nvSpPr>
          <p:cNvPr id="18434" name="Tijdelijke aanduiding voor inhoud 2">
            <a:extLst>
              <a:ext uri="{FF2B5EF4-FFF2-40B4-BE49-F238E27FC236}">
                <a16:creationId xmlns:a16="http://schemas.microsoft.com/office/drawing/2014/main" id="{ACBFD24D-11AC-31DF-6C7A-C321123F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756356"/>
            <a:ext cx="8928100" cy="533646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ea typeface="ＭＳ Ｐゴシック" charset="-128"/>
              </a:rPr>
              <a:t>What is the EBCG?</a:t>
            </a:r>
          </a:p>
          <a:p>
            <a:pPr marL="0" indent="0">
              <a:buNone/>
              <a:defRPr/>
            </a:pPr>
            <a:r>
              <a:rPr lang="en-US" sz="2000" dirty="0">
                <a:ea typeface="ＭＳ Ｐゴシック" charset="-128"/>
              </a:rPr>
              <a:t>National border authorities &amp; EBCG agency within a single organizational level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000" b="1" dirty="0"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o"/>
              <a:defRPr/>
            </a:pPr>
            <a:r>
              <a:rPr lang="en-US" sz="2400" b="1" dirty="0">
                <a:ea typeface="ＭＳ Ｐゴシック" charset="-128"/>
              </a:rPr>
              <a:t>Legal Framework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altLang="en-US" sz="2000" dirty="0">
                <a:ea typeface="ＭＳ Ｐゴシック" charset="-128"/>
              </a:rPr>
              <a:t>Regulation 2019/1896 (adopted 2004 &amp; amended in 2007, 2011, 2016 &amp; Nov. 2019)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US" altLang="en-US" sz="2000" dirty="0"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altLang="en-US" sz="2400" b="1" dirty="0">
                <a:ea typeface="ＭＳ Ｐゴシック" charset="-128"/>
              </a:rPr>
              <a:t>Integrated Border Management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000" dirty="0">
                <a:ea typeface="ＭＳ Ｐゴシック" charset="-128"/>
              </a:rPr>
              <a:t>Far reaching, goes beyond the application of the SBC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US" altLang="en-US" sz="2000" dirty="0"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altLang="en-US" sz="2400" b="1" dirty="0">
                <a:ea typeface="ＭＳ Ｐゴシック" charset="-128"/>
              </a:rPr>
              <a:t>Trends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From practical cooperation towards joint implementation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Emergence of monitoring and steering functions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altLang="en-US" sz="2000" dirty="0">
                <a:ea typeface="ＭＳ Ｐゴシック" charset="-128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buFont typeface="Wingdings" charset="2"/>
              <a:buNone/>
              <a:defRPr/>
            </a:pPr>
            <a:endParaRPr lang="en-US" sz="20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US" altLang="en-US" sz="2000" dirty="0"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o"/>
              <a:defRPr/>
            </a:pPr>
            <a:endParaRPr lang="en-US" altLang="en-US" sz="2000" dirty="0">
              <a:ea typeface="ＭＳ Ｐゴシック" charset="-128"/>
            </a:endParaRPr>
          </a:p>
          <a:p>
            <a:pPr marL="469900" lvl="1" indent="0">
              <a:buFont typeface="Wingdings" charset="2"/>
              <a:buNone/>
              <a:defRPr/>
            </a:pPr>
            <a:endParaRPr lang="en-GB" altLang="en-US" dirty="0">
              <a:ea typeface="ＭＳ Ｐゴシック" charset="-128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85F0A-37B5-17DC-C703-42FC9D2A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Lili</a:t>
            </a:r>
            <a:r>
              <a:rPr lang="en-US" dirty="0"/>
              <a:t>an Tsourdi </a:t>
            </a:r>
            <a:r>
              <a:rPr lang="nl-NL" dirty="0"/>
              <a:t>                                   </a:t>
            </a:r>
          </a:p>
        </p:txBody>
      </p:sp>
      <p:sp>
        <p:nvSpPr>
          <p:cNvPr id="25604" name="Tijdelijke aanduiding voor dianummer 5">
            <a:extLst>
              <a:ext uri="{FF2B5EF4-FFF2-40B4-BE49-F238E27FC236}">
                <a16:creationId xmlns:a16="http://schemas.microsoft.com/office/drawing/2014/main" id="{84265842-80D1-38AB-A97E-D40E5EC1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6DB38B-736A-5342-B7B4-B844FD2EACE3}" type="slidenum">
              <a:rPr lang="nl-NL" altLang="en-US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nl-NL" alt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317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Policy development: bird’s eye view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117599"/>
            <a:ext cx="8542263" cy="520962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Common European Asylum System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-</a:t>
            </a:r>
            <a:r>
              <a:rPr lang="en-GB" sz="2400" dirty="0"/>
              <a:t>highly sophisticated legal framework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-</a:t>
            </a:r>
            <a:r>
              <a:rPr lang="en-GB" sz="2400" dirty="0"/>
              <a:t>functioning undermined by its intra-EU responsibility sharing &amp; implementation design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-</a:t>
            </a:r>
            <a:r>
              <a:rPr lang="en-GB" sz="2400" dirty="0"/>
              <a:t>externalisation impetus &amp; few possibilities to access protection </a:t>
            </a: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External Border Controls &amp; Return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/>
              <a:t>-external border controls: the administration of the policy is highly integrated; links with access to protection &amp; return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/>
              <a:t>-return: </a:t>
            </a:r>
            <a:r>
              <a:rPr lang="en-GB" sz="2400" dirty="0" err="1"/>
              <a:t>constitutionalisation</a:t>
            </a:r>
            <a:r>
              <a:rPr lang="en-GB" sz="2400" dirty="0"/>
              <a:t> of irregular migrants rights &amp; linkages with externalisation impetus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58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317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Policy development: bird’s eye view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62743"/>
            <a:ext cx="8542263" cy="506448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Labour migration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-</a:t>
            </a:r>
            <a:r>
              <a:rPr lang="en-GB" sz="2400" dirty="0"/>
              <a:t>volumes depend on MS; few and conditioned labour mobility opportunities mainly through soft law frameworks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/>
              <a:t>-fragmented regime for different categories of workers; emphasis on highly skilled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GB" sz="2400" b="1" dirty="0"/>
              <a:t>Family reunification &amp; long-term residence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/>
              <a:t>-right to family reunification (no quotas) but conditioned &amp; room for manoeuvre for MS; links with integration policy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/>
              <a:t>-policy vision of permanent settlement in one MS (under conditions) but obstacles to free movement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96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317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external dimension of migration &amp; asylum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769257"/>
            <a:ext cx="8542263" cy="5557971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Draft European Council Conclusions-meeting 8 &amp; 9 February 2023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Point 12. Enhancing cooperation on returns and readmission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b="1" dirty="0"/>
              <a:t>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i="1" dirty="0"/>
              <a:t>The European Council recalls the importance of a </a:t>
            </a:r>
            <a:r>
              <a:rPr lang="en-GB" sz="2400" i="1" dirty="0">
                <a:solidFill>
                  <a:srgbClr val="FF0000"/>
                </a:solidFill>
              </a:rPr>
              <a:t>unified and effective EU policy on return and readmission </a:t>
            </a:r>
            <a:r>
              <a:rPr lang="en-GB" sz="2400" i="1" dirty="0"/>
              <a:t>as well as of an integrated approach to reintegration. Swift action is </a:t>
            </a:r>
            <a:r>
              <a:rPr lang="en-GB" sz="2400" i="1" dirty="0">
                <a:solidFill>
                  <a:srgbClr val="FF0000"/>
                </a:solidFill>
              </a:rPr>
              <a:t>needed to ensure effective returns from the European Union </a:t>
            </a:r>
            <a:r>
              <a:rPr lang="en-GB" sz="2400" i="1" dirty="0"/>
              <a:t>to countries of origin using as </a:t>
            </a:r>
            <a:r>
              <a:rPr lang="en-GB" sz="2400" i="1" dirty="0">
                <a:solidFill>
                  <a:srgbClr val="FF0000"/>
                </a:solidFill>
              </a:rPr>
              <a:t>leverage </a:t>
            </a:r>
            <a:r>
              <a:rPr lang="en-GB" sz="2400" i="1" dirty="0"/>
              <a:t>all relevant EU policies, instruments and tools, including development, trade and visas as well as opportunities for legal migration, such as Talent Partnerships. In this regard, a ‘whole-of-government’ approach is needed both within Member States and EU institutions.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8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83779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Legal Definitions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746234"/>
            <a:ext cx="8542263" cy="558099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Migrants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400" dirty="0"/>
              <a:t>-There is no universal, legal definition of a ‘migrant’!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400" dirty="0"/>
              <a:t>-UN (OHCHR): “any person who is outside a State of which they are a citizen or national, or, in the case of a stateless person, their State of birth or habitual residence”.</a:t>
            </a:r>
            <a:br>
              <a:rPr lang="en-GB" sz="2400" dirty="0"/>
            </a:br>
            <a:endParaRPr lang="en-GB" sz="2400" dirty="0"/>
          </a:p>
          <a:p>
            <a:pPr>
              <a:buFont typeface="Wingdings" charset="2"/>
              <a:buChar char="q"/>
              <a:defRPr/>
            </a:pPr>
            <a:r>
              <a:rPr lang="en-GB" sz="2400" b="1" dirty="0"/>
              <a:t>Refugees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400" dirty="0"/>
              <a:t>As a result of events occurring before 1 January 1951 and owing 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well-founded fear </a:t>
            </a:r>
            <a:r>
              <a:rPr lang="en-GB" sz="2400" dirty="0"/>
              <a:t>of being </a:t>
            </a:r>
            <a:r>
              <a:rPr lang="en-GB" sz="2400" dirty="0">
                <a:solidFill>
                  <a:schemeClr val="accent2"/>
                </a:solidFill>
              </a:rPr>
              <a:t>persecuted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for reasons of </a:t>
            </a:r>
            <a:r>
              <a:rPr lang="en-GB" sz="2400" dirty="0">
                <a:solidFill>
                  <a:srgbClr val="00B050"/>
                </a:solidFill>
              </a:rPr>
              <a:t>race, religion, nationality, membership of a particular social group or political opinion</a:t>
            </a:r>
            <a:r>
              <a:rPr lang="en-GB" sz="2400" dirty="0"/>
              <a:t>, is </a:t>
            </a:r>
            <a:r>
              <a:rPr lang="en-GB" sz="2400" dirty="0">
                <a:solidFill>
                  <a:srgbClr val="FFC000"/>
                </a:solidFill>
              </a:rPr>
              <a:t>outside the country of his nationality </a:t>
            </a:r>
            <a:r>
              <a:rPr lang="en-GB" sz="2400" dirty="0"/>
              <a:t>and is unable or, owing to such fear, is unwilling to avail himself of the </a:t>
            </a:r>
            <a:r>
              <a:rPr lang="en-GB" sz="2400" dirty="0">
                <a:solidFill>
                  <a:srgbClr val="7030A0"/>
                </a:solidFill>
              </a:rPr>
              <a:t>protection of that country</a:t>
            </a:r>
            <a:r>
              <a:rPr lang="en-GB" sz="2400" dirty="0"/>
              <a:t>; or who, not having a nationality and being outside the country of his former habitual residence as a result of such events, is unable or, owing to such fear, is unwilling to return to it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469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13133-322E-AB72-0E7B-32A6F020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32115"/>
            <a:ext cx="8424862" cy="506548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r>
              <a:rPr lang="en-US" sz="2800" dirty="0">
                <a:cs typeface="Verdana"/>
              </a:rPr>
              <a:t>Limited opportunities to enter legally (no </a:t>
            </a:r>
            <a:r>
              <a:rPr lang="en-US" sz="2800" dirty="0" err="1">
                <a:cs typeface="Verdana"/>
              </a:rPr>
              <a:t>harmonised</a:t>
            </a:r>
            <a:r>
              <a:rPr lang="en-US" sz="2800" dirty="0">
                <a:cs typeface="Verdana"/>
              </a:rPr>
              <a:t> ‘humanitarian visas’)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2800" dirty="0">
                <a:cs typeface="Verdana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r>
              <a:rPr lang="en-US" sz="2800" dirty="0">
                <a:cs typeface="Verdana"/>
              </a:rPr>
              <a:t>Modest refugee resettlement (21,828 persons through resettlement / humanitarian admission in 16 EEA States)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endParaRPr lang="en-US" sz="2800" dirty="0">
              <a:cs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endParaRPr lang="en-US" sz="2800" dirty="0">
              <a:cs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r>
              <a:rPr lang="en-US" sz="2800" dirty="0">
                <a:cs typeface="Verdana"/>
              </a:rPr>
              <a:t>EU funding (e.g. Regional Development &amp; Protection Program, capacity building) ▶ conditionality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endParaRPr lang="en-US" sz="2800" dirty="0">
              <a:cs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o"/>
              <a:defRPr/>
            </a:pPr>
            <a:endParaRPr lang="en-US" sz="2400" dirty="0">
              <a:cs typeface="Verdana"/>
            </a:endParaRPr>
          </a:p>
        </p:txBody>
      </p:sp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7FA86B95-1FD4-CFBD-3386-197A99DD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750" y="6369050"/>
            <a:ext cx="57626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5F341190-445B-6842-8CD2-9FBCD5AC5A29}" type="slidenum">
              <a:rPr lang="it-IT" altLang="en-BE">
                <a:latin typeface="Verdana" panose="020B0604030504040204" pitchFamily="34" charset="0"/>
              </a:rPr>
              <a:pPr/>
              <a:t>20</a:t>
            </a:fld>
            <a:endParaRPr lang="it-IT" altLang="en-BE">
              <a:latin typeface="Verdana" panose="020B0604030504040204" pitchFamily="34" charset="0"/>
            </a:endParaRPr>
          </a:p>
        </p:txBody>
      </p:sp>
      <p:sp>
        <p:nvSpPr>
          <p:cNvPr id="31747" name="Title 3">
            <a:extLst>
              <a:ext uri="{FF2B5EF4-FFF2-40B4-BE49-F238E27FC236}">
                <a16:creationId xmlns:a16="http://schemas.microsoft.com/office/drawing/2014/main" id="{FF95F659-D7B1-791D-AD4C-94CA7009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7920037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BE" sz="2800" b="1" dirty="0">
                <a:ea typeface="ＭＳ Ｐゴシック" panose="020B0600070205080204" pitchFamily="34" charset="-128"/>
              </a:rPr>
              <a:t>External Dimension of CEAS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615754"/>
          </a:xfrm>
        </p:spPr>
        <p:txBody>
          <a:bodyPr/>
          <a:lstStyle/>
          <a:p>
            <a:pPr algn="ctr"/>
            <a:r>
              <a:rPr lang="en-US" dirty="0"/>
              <a:t>The migrant in international law (I)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09131"/>
            <a:ext cx="8216442" cy="48601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altLang="en-US" sz="2400" b="1" dirty="0">
                <a:ea typeface="ＭＳ Ｐゴシック" charset="-128"/>
              </a:rPr>
              <a:t>Absence of a ‘right to migrate’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2400" dirty="0">
                <a:ea typeface="ＭＳ Ｐゴシック" charset="-128"/>
              </a:rPr>
              <a:t>-Article 12 ICCPR: freedom to leave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Para. 1: ‘Everyone shall be free to leave any country, including his own’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Para. 4: ‘No one shall be arbitrarily deprived of the right to enter his own country’ 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-</a:t>
            </a:r>
            <a:r>
              <a:rPr lang="en-GB" altLang="en-US" sz="2400" dirty="0">
                <a:ea typeface="ＭＳ Ｐゴシック" charset="-128"/>
              </a:rPr>
              <a:t>No corresponding right to enter another country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GB" altLang="en-US" sz="2400" dirty="0"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altLang="en-US" sz="2400" dirty="0">
                <a:ea typeface="ＭＳ Ｐゴシック" charset="-128"/>
              </a:rPr>
              <a:t>Instead</a:t>
            </a:r>
            <a:r>
              <a:rPr lang="en-GB" altLang="en-US" sz="2400" b="1" dirty="0">
                <a:ea typeface="ＭＳ Ｐゴシック" charset="-128"/>
              </a:rPr>
              <a:t>: regulation of movement </a:t>
            </a:r>
            <a:r>
              <a:rPr lang="en-GB" altLang="en-US" sz="2400" dirty="0">
                <a:ea typeface="ＭＳ Ｐゴシック" charset="-128"/>
              </a:rPr>
              <a:t>as an expression of state sovereignty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87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615754"/>
          </a:xfrm>
        </p:spPr>
        <p:txBody>
          <a:bodyPr/>
          <a:lstStyle/>
          <a:p>
            <a:pPr algn="ctr"/>
            <a:r>
              <a:rPr lang="en-US" dirty="0"/>
              <a:t>The migrant in international law (II)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03283"/>
            <a:ext cx="8216442" cy="5065985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State sovereignty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external aspect </a:t>
            </a:r>
            <a:r>
              <a:rPr lang="en-GB" altLang="en-US" sz="2400" dirty="0">
                <a:ea typeface="ＭＳ Ｐゴシック" panose="020B0600070205080204" pitchFamily="34" charset="-128"/>
              </a:rPr>
              <a:t>(right to freely determine </a:t>
            </a:r>
          </a:p>
          <a:p>
            <a:pPr marL="0" indent="0">
              <a:buNone/>
            </a:pPr>
            <a:r>
              <a:rPr lang="en-GB" altLang="en-US" sz="2400" dirty="0">
                <a:ea typeface="ＭＳ Ｐゴシック" panose="020B0600070205080204" pitchFamily="34" charset="-128"/>
              </a:rPr>
              <a:t>relationship between states)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internal aspect </a:t>
            </a:r>
            <a:r>
              <a:rPr lang="en-GB" altLang="en-US" sz="2400" dirty="0">
                <a:ea typeface="ＭＳ Ｐゴシック" panose="020B0600070205080204" pitchFamily="34" charset="-128"/>
              </a:rPr>
              <a:t>(competence to determine the character of its own institutions)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territorial aspect </a:t>
            </a:r>
            <a:r>
              <a:rPr lang="en-GB" altLang="en-US" sz="2400" dirty="0">
                <a:ea typeface="ＭＳ Ｐゴシック" panose="020B0600070205080204" pitchFamily="34" charset="-128"/>
              </a:rPr>
              <a:t>(authority over all persons within its territory, as well as over its nationals abroad)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 group of people on a colorful slide&#10;&#10;Description automatically generated with low confidence">
            <a:extLst>
              <a:ext uri="{FF2B5EF4-FFF2-40B4-BE49-F238E27FC236}">
                <a16:creationId xmlns:a16="http://schemas.microsoft.com/office/drawing/2014/main" id="{EB51E227-2DA6-836A-5851-BE47693D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36" y="872358"/>
            <a:ext cx="2647063" cy="28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615754"/>
          </a:xfrm>
        </p:spPr>
        <p:txBody>
          <a:bodyPr/>
          <a:lstStyle/>
          <a:p>
            <a:pPr algn="ctr"/>
            <a:r>
              <a:rPr lang="en-US" dirty="0"/>
              <a:t>The migrant in international law (III)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04485"/>
            <a:ext cx="5921036" cy="51221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altLang="en-US" sz="2400" dirty="0">
                <a:ea typeface="ＭＳ Ｐゴシック" charset="-128"/>
              </a:rPr>
              <a:t>E.g. </a:t>
            </a:r>
            <a:r>
              <a:rPr lang="en-GB" altLang="en-US" sz="2400" b="1" dirty="0">
                <a:ea typeface="ＭＳ Ｐゴシック" charset="-128"/>
              </a:rPr>
              <a:t>European Court of Human Rights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‘the Court observes that Contracting States have the right, as a matter of well-established international law and subject to the treaty obligations including Article 3 to control the entry, residence and expulsion of aliens’</a:t>
            </a:r>
            <a:r>
              <a:rPr lang="en-GB" altLang="en-US" sz="2400" dirty="0">
                <a:ea typeface="ＭＳ Ｐゴシック" charset="-128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endParaRPr lang="en-GB" altLang="en-US" sz="2400" dirty="0">
              <a:ea typeface="ＭＳ Ｐゴシック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altLang="en-US" sz="2400" b="1" dirty="0">
                <a:ea typeface="ＭＳ Ｐゴシック" charset="-128"/>
              </a:rPr>
              <a:t>Restrictions imposed by international law </a:t>
            </a:r>
            <a:r>
              <a:rPr lang="en-GB" altLang="en-US" sz="2400" dirty="0">
                <a:ea typeface="ＭＳ Ｐゴシック" charset="-128"/>
              </a:rPr>
              <a:t>on right to admit and expel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altLang="en-US" sz="2400" b="1" dirty="0">
                <a:ea typeface="ＭＳ Ｐゴシック" charset="-128"/>
              </a:rPr>
              <a:t>Refugee protection as a ‘trump card’ </a:t>
            </a:r>
            <a:r>
              <a:rPr lang="en-GB" altLang="en-US" sz="2400" dirty="0">
                <a:ea typeface="ＭＳ Ｐゴシック" charset="-128"/>
              </a:rPr>
              <a:t>to state sovereignty (without putting it into question)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 group of people on a colorful slide&#10;&#10;Description automatically generated with low confidence">
            <a:extLst>
              <a:ext uri="{FF2B5EF4-FFF2-40B4-BE49-F238E27FC236}">
                <a16:creationId xmlns:a16="http://schemas.microsoft.com/office/drawing/2014/main" id="{EB51E227-2DA6-836A-5851-BE47693D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525" y="1030014"/>
            <a:ext cx="2647063" cy="28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615754"/>
          </a:xfrm>
        </p:spPr>
        <p:txBody>
          <a:bodyPr/>
          <a:lstStyle/>
          <a:p>
            <a:pPr algn="ctr"/>
            <a:r>
              <a:rPr lang="en-US" dirty="0"/>
              <a:t>The refugee in international law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06" y="1324302"/>
            <a:ext cx="4703377" cy="410954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dirty="0"/>
              <a:t>Refugee protection at the intersection of international refugee law and human rights law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Sources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–customary international law (e.g. principle of </a:t>
            </a:r>
            <a:r>
              <a:rPr lang="en-GB" sz="2400" i="1" dirty="0"/>
              <a:t>non-refoulement</a:t>
            </a:r>
            <a:r>
              <a:rPr lang="en-GB" sz="2400" dirty="0"/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-treaties (ICCPR, 1951 Refugee Convention and 1967 Protocol)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8E5E0-C640-811B-3557-B39E05DD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24" y="1016436"/>
            <a:ext cx="3226676" cy="24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83779"/>
            <a:ext cx="8326799" cy="462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Regional systems &amp; non-signatory states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D185-E552-B12F-EC97-0AD7A1A1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746234"/>
            <a:ext cx="5441711" cy="558099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GB" sz="2400" b="1" dirty="0"/>
              <a:t>Africa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400" dirty="0"/>
              <a:t>Convention Governing the Specific Aspects of Refugee Problems in Africa (“OAU Convention”)</a:t>
            </a:r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>
              <a:buFont typeface="Wingdings" charset="2"/>
              <a:buChar char="o"/>
              <a:defRPr/>
            </a:pPr>
            <a:r>
              <a:rPr lang="en-GB" sz="2400" b="1" dirty="0"/>
              <a:t>Latin America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400" dirty="0"/>
              <a:t>Cartagena Declaration</a:t>
            </a:r>
            <a:br>
              <a:rPr lang="en-GB" sz="2400" dirty="0"/>
            </a:br>
            <a:endParaRPr lang="en-GB" sz="2400" dirty="0"/>
          </a:p>
          <a:p>
            <a:pPr>
              <a:buFont typeface="Wingdings" charset="2"/>
              <a:buChar char="q"/>
              <a:defRPr/>
            </a:pPr>
            <a:r>
              <a:rPr lang="en-GB" sz="2400" b="1" dirty="0"/>
              <a:t>European Union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400" dirty="0"/>
              <a:t>Treaty on the Functioning of the European Union establishing a Common European Asylum System </a:t>
            </a:r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>
              <a:buFont typeface="Wingdings" pitchFamily="2" charset="2"/>
              <a:buChar char="q"/>
              <a:defRPr/>
            </a:pPr>
            <a:r>
              <a:rPr lang="en-GB" sz="2400" b="1" dirty="0"/>
              <a:t>Non-signatory states</a:t>
            </a:r>
          </a:p>
          <a:p>
            <a:pPr marL="0" indent="0">
              <a:buNone/>
              <a:defRPr/>
            </a:pPr>
            <a:r>
              <a:rPr lang="en-GB" sz="2400" dirty="0"/>
              <a:t>Human rights (treaties or custom)</a:t>
            </a:r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GB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8E5E0-C640-811B-3557-B39E05DD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24" y="1016436"/>
            <a:ext cx="3226676" cy="24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Mobility Infrastructure </a:t>
            </a:r>
            <a:endParaRPr lang="en-NL" dirty="0"/>
          </a:p>
        </p:txBody>
      </p:sp>
      <p:pic>
        <p:nvPicPr>
          <p:cNvPr id="4" name="Content Placeholder 3" descr="A group of people on a colorful slide&#10;&#10;Description automatically generated with low confidence">
            <a:extLst>
              <a:ext uri="{FF2B5EF4-FFF2-40B4-BE49-F238E27FC236}">
                <a16:creationId xmlns:a16="http://schemas.microsoft.com/office/drawing/2014/main" id="{0802E7C2-37B7-FFAD-55D0-26CAFC87E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7789" y="1170260"/>
            <a:ext cx="2916211" cy="3105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120F9-D0AC-7729-A931-CC2FBCEB4123}"/>
              </a:ext>
            </a:extLst>
          </p:cNvPr>
          <p:cNvSpPr txBox="1"/>
          <p:nvPr/>
        </p:nvSpPr>
        <p:spPr>
          <a:xfrm>
            <a:off x="359999" y="996089"/>
            <a:ext cx="566343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600" dirty="0">
                <a:solidFill>
                  <a:srgbClr val="000000"/>
                </a:solidFill>
                <a:latin typeface="Brill"/>
              </a:rPr>
              <a:t>P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Brill"/>
              </a:rPr>
              <a:t>hysical structures, services and laws that enable some people to move across the globe with high speed, low risk, and at low cost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sz="2600" dirty="0">
              <a:solidFill>
                <a:srgbClr val="000000"/>
              </a:solidFill>
              <a:latin typeface="Brill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sz="2600" dirty="0">
              <a:solidFill>
                <a:srgbClr val="000000"/>
              </a:solidFill>
              <a:latin typeface="Brill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Brill"/>
              </a:rPr>
              <a:t>For the excluded, international law reflects and embodies their exclusion before, during and after their travel to the global North. Exclusion is based on nationality, race, class and gender. 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sz="2600" dirty="0">
              <a:solidFill>
                <a:srgbClr val="000000"/>
              </a:solidFill>
              <a:latin typeface="Brill"/>
            </a:endParaRPr>
          </a:p>
          <a:p>
            <a:r>
              <a:rPr lang="en-GB" sz="2600" b="0" i="0" dirty="0" err="1">
                <a:solidFill>
                  <a:srgbClr val="000000"/>
                </a:solidFill>
                <a:effectLst/>
                <a:latin typeface="Brill"/>
              </a:rPr>
              <a:t>Spijkerboer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Brill"/>
              </a:rPr>
              <a:t>, 2018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sz="2800" dirty="0">
              <a:solidFill>
                <a:srgbClr val="000000"/>
              </a:solidFill>
              <a:latin typeface="Brill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BE" sz="2500" dirty="0"/>
          </a:p>
        </p:txBody>
      </p:sp>
    </p:spTree>
    <p:extLst>
      <p:ext uri="{BB962C8B-B14F-4D97-AF65-F5344CB8AC3E}">
        <p14:creationId xmlns:p14="http://schemas.microsoft.com/office/powerpoint/2010/main" val="350255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570D-6FC1-06DC-F69B-153DE1C8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</p:spPr>
        <p:txBody>
          <a:bodyPr anchor="t">
            <a:normAutofit/>
          </a:bodyPr>
          <a:lstStyle/>
          <a:p>
            <a:r>
              <a:rPr lang="en-US" dirty="0"/>
              <a:t>Quality of Nationality Index</a:t>
            </a:r>
            <a:endParaRPr lang="en-NL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378316AF-0486-09B6-FB5A-D8135C3ED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2152" y="1354257"/>
            <a:ext cx="5988908" cy="4872299"/>
          </a:xfrm>
        </p:spPr>
      </p:pic>
    </p:spTree>
    <p:extLst>
      <p:ext uri="{BB962C8B-B14F-4D97-AF65-F5344CB8AC3E}">
        <p14:creationId xmlns:p14="http://schemas.microsoft.com/office/powerpoint/2010/main" val="425354733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1416</Words>
  <Application>Microsoft Office PowerPoint</Application>
  <PresentationFormat>On-screen Show (4:3)</PresentationFormat>
  <Paragraphs>192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Brill</vt:lpstr>
      <vt:lpstr>Calibri</vt:lpstr>
      <vt:lpstr>Lucida Grande</vt:lpstr>
      <vt:lpstr>Verdana</vt:lpstr>
      <vt:lpstr>Wingdings</vt:lpstr>
      <vt:lpstr>Maastricht University</vt:lpstr>
      <vt:lpstr>Asylum and Migration as an EU competence –  History and Current State of Play </vt:lpstr>
      <vt:lpstr>Legal Definitions </vt:lpstr>
      <vt:lpstr>The migrant in international law (I)</vt:lpstr>
      <vt:lpstr>The migrant in international law (II)</vt:lpstr>
      <vt:lpstr>The migrant in international law (III)</vt:lpstr>
      <vt:lpstr>The refugee in international law </vt:lpstr>
      <vt:lpstr>Regional systems &amp; non-signatory states</vt:lpstr>
      <vt:lpstr>Global Mobility Infrastructure </vt:lpstr>
      <vt:lpstr>Quality of Nationality Index</vt:lpstr>
      <vt:lpstr>Quality of Nationality Index</vt:lpstr>
      <vt:lpstr>EU law</vt:lpstr>
      <vt:lpstr> The workings of EU law  </vt:lpstr>
      <vt:lpstr>EU Asylum &amp; Migration Law:  a Multi-level Legal Environment </vt:lpstr>
      <vt:lpstr>Historical Evolution of the EU Institutional Framework in 6 stages </vt:lpstr>
      <vt:lpstr>Integration through Law &amp;  Administrative Governance </vt:lpstr>
      <vt:lpstr>European Border &amp; Coast Guard </vt:lpstr>
      <vt:lpstr>Policy development: bird’s eye view </vt:lpstr>
      <vt:lpstr>Policy development: bird’s eye view </vt:lpstr>
      <vt:lpstr>The external dimension of migration &amp; asylum</vt:lpstr>
      <vt:lpstr>External Dimension of CEAS</vt:lpstr>
    </vt:vector>
  </TitlesOfParts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Vanore Michaella (GOVERNANCE)</dc:creator>
  <cp:lastModifiedBy>Torsten Moritz</cp:lastModifiedBy>
  <cp:revision>281</cp:revision>
  <cp:lastPrinted>2016-01-22T13:02:05Z</cp:lastPrinted>
  <dcterms:created xsi:type="dcterms:W3CDTF">2016-01-20T13:07:02Z</dcterms:created>
  <dcterms:modified xsi:type="dcterms:W3CDTF">2024-02-13T06:17:09Z</dcterms:modified>
</cp:coreProperties>
</file>